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4.jpg" ContentType="image/jpeg"/>
  <Override PartName="/ppt/notesSlides/notesSlide8.xml" ContentType="application/vnd.openxmlformats-officedocument.presentationml.notesSlide+xml"/>
  <Override PartName="/ppt/media/image17.jpg" ContentType="image/jpeg"/>
  <Override PartName="/ppt/media/image18.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38" r:id="rId4"/>
  </p:sldMasterIdLst>
  <p:notesMasterIdLst>
    <p:notesMasterId r:id="rId37"/>
  </p:notesMasterIdLst>
  <p:sldIdLst>
    <p:sldId id="301" r:id="rId5"/>
    <p:sldId id="2147375980" r:id="rId6"/>
    <p:sldId id="2147375983" r:id="rId7"/>
    <p:sldId id="2147375997" r:id="rId8"/>
    <p:sldId id="2147375998" r:id="rId9"/>
    <p:sldId id="2147375999" r:id="rId10"/>
    <p:sldId id="2147376013" r:id="rId11"/>
    <p:sldId id="2134805965" r:id="rId12"/>
    <p:sldId id="2134805975" r:id="rId13"/>
    <p:sldId id="2134805976" r:id="rId14"/>
    <p:sldId id="2147375982" r:id="rId15"/>
    <p:sldId id="2134805977" r:id="rId16"/>
    <p:sldId id="2147376004" r:id="rId17"/>
    <p:sldId id="2147376008" r:id="rId18"/>
    <p:sldId id="2147376011" r:id="rId19"/>
    <p:sldId id="2147376012" r:id="rId20"/>
    <p:sldId id="2147376007" r:id="rId21"/>
    <p:sldId id="2147375981" r:id="rId22"/>
    <p:sldId id="2147375984" r:id="rId23"/>
    <p:sldId id="265" r:id="rId24"/>
    <p:sldId id="2134805978" r:id="rId25"/>
    <p:sldId id="2147376002" r:id="rId26"/>
    <p:sldId id="2147376003" r:id="rId27"/>
    <p:sldId id="2147375986" r:id="rId28"/>
    <p:sldId id="2147375921" r:id="rId29"/>
    <p:sldId id="2147376001" r:id="rId30"/>
    <p:sldId id="2147375985" r:id="rId31"/>
    <p:sldId id="2134805940" r:id="rId32"/>
    <p:sldId id="2147375987" r:id="rId33"/>
    <p:sldId id="2147375988" r:id="rId34"/>
    <p:sldId id="2147375996" r:id="rId35"/>
    <p:sldId id="290"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Brickson" initials="" lastIdx="2" clrIdx="0"/>
  <p:cmAuthor id="2" name="Anushka Chaturvedi" initials="AC" lastIdx="1" clrIdx="1">
    <p:extLst>
      <p:ext uri="{19B8F6BF-5375-455C-9EA6-DF929625EA0E}">
        <p15:presenceInfo xmlns:p15="http://schemas.microsoft.com/office/powerpoint/2012/main" userId="S::achaturvedi@path.org::e9c65c55-bacc-48e5-9b88-5404e29a3ece" providerId="AD"/>
      </p:ext>
    </p:extLst>
  </p:cmAuthor>
  <p:cmAuthor id="3" name="Priyanka Multani (Intern)" initials="PM(" lastIdx="3" clrIdx="2">
    <p:extLst>
      <p:ext uri="{19B8F6BF-5375-455C-9EA6-DF929625EA0E}">
        <p15:presenceInfo xmlns:p15="http://schemas.microsoft.com/office/powerpoint/2012/main" userId="Priyanka Multani (Intern)" providerId="None"/>
      </p:ext>
    </p:extLst>
  </p:cmAuthor>
  <p:cmAuthor id="4" name="Priyanka Multani" initials="PM" lastIdx="1" clrIdx="3">
    <p:extLst>
      <p:ext uri="{19B8F6BF-5375-455C-9EA6-DF929625EA0E}">
        <p15:presenceInfo xmlns:p15="http://schemas.microsoft.com/office/powerpoint/2012/main" userId="0a0a1b865d970952" providerId="Windows Live"/>
      </p:ext>
    </p:extLst>
  </p:cmAuthor>
  <p:cmAuthor id="5" name="Amarjot Kaur (Consultant)" initials="AK(" lastIdx="3" clrIdx="4">
    <p:extLst>
      <p:ext uri="{19B8F6BF-5375-455C-9EA6-DF929625EA0E}">
        <p15:presenceInfo xmlns:p15="http://schemas.microsoft.com/office/powerpoint/2012/main" userId="S::akaur@path.org::af1b06b4-3510-4e4b-a85a-99a903cbafce" providerId="AD"/>
      </p:ext>
    </p:extLst>
  </p:cmAuthor>
  <p:cmAuthor id="6" name="omkar patil" initials="op" lastIdx="11" clrIdx="5">
    <p:extLst>
      <p:ext uri="{19B8F6BF-5375-455C-9EA6-DF929625EA0E}">
        <p15:presenceInfo xmlns:p15="http://schemas.microsoft.com/office/powerpoint/2012/main" userId="b0c3e96e46c9dd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7D"/>
    <a:srgbClr val="5290BC"/>
    <a:srgbClr val="96BBD7"/>
    <a:srgbClr val="2D77AE"/>
    <a:srgbClr val="FFFFFF"/>
    <a:srgbClr val="FDFEC6"/>
    <a:srgbClr val="FCFEA8"/>
    <a:srgbClr val="A4DEF4"/>
    <a:srgbClr val="D3F5F6"/>
    <a:srgbClr val="26CA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25EB74-3A47-458A-A280-EC9759C5A7ED}" v="3" dt="2022-01-17T05:20:00.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3792" autoAdjust="0"/>
  </p:normalViewPr>
  <p:slideViewPr>
    <p:cSldViewPr>
      <p:cViewPr varScale="1">
        <p:scale>
          <a:sx n="67" d="100"/>
          <a:sy n="67" d="100"/>
        </p:scale>
        <p:origin x="1184" y="4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hant Agrawal (Consultant)" userId="f8785d57-f5bd-4dd4-b240-06e8ae4b90b7" providerId="ADAL" clId="{6D25EB74-3A47-458A-A280-EC9759C5A7ED}"/>
    <pc:docChg chg="undo custSel modSld">
      <pc:chgData name="Sushant Agrawal (Consultant)" userId="f8785d57-f5bd-4dd4-b240-06e8ae4b90b7" providerId="ADAL" clId="{6D25EB74-3A47-458A-A280-EC9759C5A7ED}" dt="2022-01-17T06:33:24.432" v="559" actId="1592"/>
      <pc:docMkLst>
        <pc:docMk/>
      </pc:docMkLst>
      <pc:sldChg chg="modSp mod">
        <pc:chgData name="Sushant Agrawal (Consultant)" userId="f8785d57-f5bd-4dd4-b240-06e8ae4b90b7" providerId="ADAL" clId="{6D25EB74-3A47-458A-A280-EC9759C5A7ED}" dt="2022-01-17T05:53:19.059" v="263" actId="33524"/>
        <pc:sldMkLst>
          <pc:docMk/>
          <pc:sldMk cId="1738522672" sldId="2134805940"/>
        </pc:sldMkLst>
        <pc:spChg chg="mod">
          <ac:chgData name="Sushant Agrawal (Consultant)" userId="f8785d57-f5bd-4dd4-b240-06e8ae4b90b7" providerId="ADAL" clId="{6D25EB74-3A47-458A-A280-EC9759C5A7ED}" dt="2022-01-17T05:53:19.059" v="263" actId="33524"/>
          <ac:spMkLst>
            <pc:docMk/>
            <pc:sldMk cId="1738522672" sldId="2134805940"/>
            <ac:spMk id="16" creationId="{AB014963-2B49-4AE5-8CF5-FD0B535D15E1}"/>
          </ac:spMkLst>
        </pc:spChg>
      </pc:sldChg>
      <pc:sldChg chg="addSp delSp modSp mod delCm">
        <pc:chgData name="Sushant Agrawal (Consultant)" userId="f8785d57-f5bd-4dd4-b240-06e8ae4b90b7" providerId="ADAL" clId="{6D25EB74-3A47-458A-A280-EC9759C5A7ED}" dt="2022-01-17T05:09:03.845" v="40" actId="14100"/>
        <pc:sldMkLst>
          <pc:docMk/>
          <pc:sldMk cId="1084905669" sldId="2134805976"/>
        </pc:sldMkLst>
        <pc:spChg chg="mod">
          <ac:chgData name="Sushant Agrawal (Consultant)" userId="f8785d57-f5bd-4dd4-b240-06e8ae4b90b7" providerId="ADAL" clId="{6D25EB74-3A47-458A-A280-EC9759C5A7ED}" dt="2022-01-17T05:04:41.054" v="31" actId="20577"/>
          <ac:spMkLst>
            <pc:docMk/>
            <pc:sldMk cId="1084905669" sldId="2134805976"/>
            <ac:spMk id="32" creationId="{6130684B-F9C3-46A1-82CD-3CFA53E021E7}"/>
          </ac:spMkLst>
        </pc:spChg>
        <pc:spChg chg="mod">
          <ac:chgData name="Sushant Agrawal (Consultant)" userId="f8785d57-f5bd-4dd4-b240-06e8ae4b90b7" providerId="ADAL" clId="{6D25EB74-3A47-458A-A280-EC9759C5A7ED}" dt="2022-01-17T05:04:14.075" v="25" actId="20577"/>
          <ac:spMkLst>
            <pc:docMk/>
            <pc:sldMk cId="1084905669" sldId="2134805976"/>
            <ac:spMk id="45" creationId="{6DAD9C72-E62C-4826-BC35-891D56297BD2}"/>
          </ac:spMkLst>
        </pc:spChg>
        <pc:picChg chg="add mod">
          <ac:chgData name="Sushant Agrawal (Consultant)" userId="f8785d57-f5bd-4dd4-b240-06e8ae4b90b7" providerId="ADAL" clId="{6D25EB74-3A47-458A-A280-EC9759C5A7ED}" dt="2022-01-17T05:09:03.845" v="40" actId="14100"/>
          <ac:picMkLst>
            <pc:docMk/>
            <pc:sldMk cId="1084905669" sldId="2134805976"/>
            <ac:picMk id="3" creationId="{82818E79-94F6-4F84-82DE-CEB00684EFC6}"/>
          </ac:picMkLst>
        </pc:picChg>
        <pc:picChg chg="del mod">
          <ac:chgData name="Sushant Agrawal (Consultant)" userId="f8785d57-f5bd-4dd4-b240-06e8ae4b90b7" providerId="ADAL" clId="{6D25EB74-3A47-458A-A280-EC9759C5A7ED}" dt="2022-01-17T05:08:53.450" v="33" actId="478"/>
          <ac:picMkLst>
            <pc:docMk/>
            <pc:sldMk cId="1084905669" sldId="2134805976"/>
            <ac:picMk id="14" creationId="{9368F5E8-95F7-416F-BB8C-A8991FD700FF}"/>
          </ac:picMkLst>
        </pc:picChg>
        <pc:cxnChg chg="del mod">
          <ac:chgData name="Sushant Agrawal (Consultant)" userId="f8785d57-f5bd-4dd4-b240-06e8ae4b90b7" providerId="ADAL" clId="{6D25EB74-3A47-458A-A280-EC9759C5A7ED}" dt="2022-01-17T05:03:46.412" v="6" actId="478"/>
          <ac:cxnSpMkLst>
            <pc:docMk/>
            <pc:sldMk cId="1084905669" sldId="2134805976"/>
            <ac:cxnSpMk id="29" creationId="{007BC36C-9B7C-438C-9A76-19AEBB9CB495}"/>
          </ac:cxnSpMkLst>
        </pc:cxnChg>
        <pc:cxnChg chg="mod">
          <ac:chgData name="Sushant Agrawal (Consultant)" userId="f8785d57-f5bd-4dd4-b240-06e8ae4b90b7" providerId="ADAL" clId="{6D25EB74-3A47-458A-A280-EC9759C5A7ED}" dt="2022-01-17T05:04:21.300" v="26" actId="1076"/>
          <ac:cxnSpMkLst>
            <pc:docMk/>
            <pc:sldMk cId="1084905669" sldId="2134805976"/>
            <ac:cxnSpMk id="30" creationId="{7DECCCE3-F386-4775-BD16-A489BA3E11A6}"/>
          </ac:cxnSpMkLst>
        </pc:cxnChg>
      </pc:sldChg>
      <pc:sldChg chg="addSp delSp modSp mod delCm">
        <pc:chgData name="Sushant Agrawal (Consultant)" userId="f8785d57-f5bd-4dd4-b240-06e8ae4b90b7" providerId="ADAL" clId="{6D25EB74-3A47-458A-A280-EC9759C5A7ED}" dt="2022-01-17T05:21:58.853" v="151" actId="1037"/>
        <pc:sldMkLst>
          <pc:docMk/>
          <pc:sldMk cId="3405461344" sldId="2134805977"/>
        </pc:sldMkLst>
        <pc:spChg chg="del">
          <ac:chgData name="Sushant Agrawal (Consultant)" userId="f8785d57-f5bd-4dd4-b240-06e8ae4b90b7" providerId="ADAL" clId="{6D25EB74-3A47-458A-A280-EC9759C5A7ED}" dt="2022-01-17T05:21:46.922" v="146" actId="478"/>
          <ac:spMkLst>
            <pc:docMk/>
            <pc:sldMk cId="3405461344" sldId="2134805977"/>
            <ac:spMk id="10" creationId="{2739CF76-E4E3-429B-A7BC-82819FBB9E3B}"/>
          </ac:spMkLst>
        </pc:spChg>
        <pc:spChg chg="del mod">
          <ac:chgData name="Sushant Agrawal (Consultant)" userId="f8785d57-f5bd-4dd4-b240-06e8ae4b90b7" providerId="ADAL" clId="{6D25EB74-3A47-458A-A280-EC9759C5A7ED}" dt="2022-01-17T05:13:11.842" v="134" actId="478"/>
          <ac:spMkLst>
            <pc:docMk/>
            <pc:sldMk cId="3405461344" sldId="2134805977"/>
            <ac:spMk id="11" creationId="{606AB6A0-D998-4327-A903-36192B360B4D}"/>
          </ac:spMkLst>
        </pc:spChg>
        <pc:picChg chg="add mod">
          <ac:chgData name="Sushant Agrawal (Consultant)" userId="f8785d57-f5bd-4dd4-b240-06e8ae4b90b7" providerId="ADAL" clId="{6D25EB74-3A47-458A-A280-EC9759C5A7ED}" dt="2022-01-17T05:13:09.596" v="133" actId="1076"/>
          <ac:picMkLst>
            <pc:docMk/>
            <pc:sldMk cId="3405461344" sldId="2134805977"/>
            <ac:picMk id="5" creationId="{0C32315D-F3D2-43CA-8A6F-BC98ED3E36E6}"/>
          </ac:picMkLst>
        </pc:picChg>
        <pc:picChg chg="add mod">
          <ac:chgData name="Sushant Agrawal (Consultant)" userId="f8785d57-f5bd-4dd4-b240-06e8ae4b90b7" providerId="ADAL" clId="{6D25EB74-3A47-458A-A280-EC9759C5A7ED}" dt="2022-01-17T05:21:58.853" v="151" actId="1037"/>
          <ac:picMkLst>
            <pc:docMk/>
            <pc:sldMk cId="3405461344" sldId="2134805977"/>
            <ac:picMk id="7" creationId="{5BA3E1F9-D4EE-4629-A8A3-8996D1288702}"/>
          </ac:picMkLst>
        </pc:picChg>
      </pc:sldChg>
      <pc:sldChg chg="delCm">
        <pc:chgData name="Sushant Agrawal (Consultant)" userId="f8785d57-f5bd-4dd4-b240-06e8ae4b90b7" providerId="ADAL" clId="{6D25EB74-3A47-458A-A280-EC9759C5A7ED}" dt="2022-01-17T05:45:57.744" v="234" actId="1592"/>
        <pc:sldMkLst>
          <pc:docMk/>
          <pc:sldMk cId="3402691162" sldId="2134805978"/>
        </pc:sldMkLst>
      </pc:sldChg>
      <pc:sldChg chg="delCm">
        <pc:chgData name="Sushant Agrawal (Consultant)" userId="f8785d57-f5bd-4dd4-b240-06e8ae4b90b7" providerId="ADAL" clId="{6D25EB74-3A47-458A-A280-EC9759C5A7ED}" dt="2022-01-17T06:13:17.446" v="264" actId="1592"/>
        <pc:sldMkLst>
          <pc:docMk/>
          <pc:sldMk cId="3252961176" sldId="2147375985"/>
        </pc:sldMkLst>
      </pc:sldChg>
      <pc:sldChg chg="modSp mod delCm">
        <pc:chgData name="Sushant Agrawal (Consultant)" userId="f8785d57-f5bd-4dd4-b240-06e8ae4b90b7" providerId="ADAL" clId="{6D25EB74-3A47-458A-A280-EC9759C5A7ED}" dt="2022-01-17T06:33:24.432" v="559" actId="1592"/>
        <pc:sldMkLst>
          <pc:docMk/>
          <pc:sldMk cId="713620280" sldId="2147375996"/>
        </pc:sldMkLst>
        <pc:spChg chg="mod">
          <ac:chgData name="Sushant Agrawal (Consultant)" userId="f8785d57-f5bd-4dd4-b240-06e8ae4b90b7" providerId="ADAL" clId="{6D25EB74-3A47-458A-A280-EC9759C5A7ED}" dt="2022-01-17T06:33:19.542" v="558" actId="1076"/>
          <ac:spMkLst>
            <pc:docMk/>
            <pc:sldMk cId="713620280" sldId="2147375996"/>
            <ac:spMk id="2" creationId="{857D6556-0077-4E11-A43D-E00C945F99EC}"/>
          </ac:spMkLst>
        </pc:spChg>
        <pc:spChg chg="mod">
          <ac:chgData name="Sushant Agrawal (Consultant)" userId="f8785d57-f5bd-4dd4-b240-06e8ae4b90b7" providerId="ADAL" clId="{6D25EB74-3A47-458A-A280-EC9759C5A7ED}" dt="2022-01-17T06:33:15.566" v="556" actId="14100"/>
          <ac:spMkLst>
            <pc:docMk/>
            <pc:sldMk cId="713620280" sldId="2147375996"/>
            <ac:spMk id="6" creationId="{B4056962-BDC4-45D4-9FA5-04716A779820}"/>
          </ac:spMkLst>
        </pc:spChg>
        <pc:spChg chg="mod">
          <ac:chgData name="Sushant Agrawal (Consultant)" userId="f8785d57-f5bd-4dd4-b240-06e8ae4b90b7" providerId="ADAL" clId="{6D25EB74-3A47-458A-A280-EC9759C5A7ED}" dt="2022-01-17T06:32:34.909" v="536" actId="1035"/>
          <ac:spMkLst>
            <pc:docMk/>
            <pc:sldMk cId="713620280" sldId="2147375996"/>
            <ac:spMk id="45" creationId="{273EF190-9385-49C3-953F-B36FF7FC9F48}"/>
          </ac:spMkLst>
        </pc:spChg>
      </pc:sldChg>
      <pc:sldChg chg="modSp mod delCm">
        <pc:chgData name="Sushant Agrawal (Consultant)" userId="f8785d57-f5bd-4dd4-b240-06e8ae4b90b7" providerId="ADAL" clId="{6D25EB74-3A47-458A-A280-EC9759C5A7ED}" dt="2022-01-17T05:51:53.858" v="262" actId="1592"/>
        <pc:sldMkLst>
          <pc:docMk/>
          <pc:sldMk cId="1965011967" sldId="2147376002"/>
        </pc:sldMkLst>
        <pc:spChg chg="mod">
          <ac:chgData name="Sushant Agrawal (Consultant)" userId="f8785d57-f5bd-4dd4-b240-06e8ae4b90b7" providerId="ADAL" clId="{6D25EB74-3A47-458A-A280-EC9759C5A7ED}" dt="2022-01-17T05:51:49.742" v="261" actId="20577"/>
          <ac:spMkLst>
            <pc:docMk/>
            <pc:sldMk cId="1965011967" sldId="2147376002"/>
            <ac:spMk id="9" creationId="{DB249C33-CB0E-488F-BBF7-225FB4900496}"/>
          </ac:spMkLst>
        </pc:spChg>
      </pc:sldChg>
      <pc:sldChg chg="delCm">
        <pc:chgData name="Sushant Agrawal (Consultant)" userId="f8785d57-f5bd-4dd4-b240-06e8ae4b90b7" providerId="ADAL" clId="{6D25EB74-3A47-458A-A280-EC9759C5A7ED}" dt="2022-01-17T05:28:11.847" v="152" actId="1592"/>
        <pc:sldMkLst>
          <pc:docMk/>
          <pc:sldMk cId="3052918469" sldId="21473760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038AB2-2119-41A2-AF7F-B067060C3EB1}"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4D785575-AC0B-408D-B6E0-7ED50937FE12}">
      <dgm:prSet phldrT="[Text]" custT="1"/>
      <dgm:spPr/>
      <dgm:t>
        <a:bodyPr/>
        <a:lstStyle/>
        <a:p>
          <a:r>
            <a:rPr lang="en-US" sz="1800" dirty="0"/>
            <a:t>Bulky Systems</a:t>
          </a:r>
        </a:p>
      </dgm:t>
    </dgm:pt>
    <dgm:pt modelId="{5DC52C53-B7E4-416C-905C-994D4E09DC0F}" type="parTrans" cxnId="{472A8765-3090-4AFA-B9F6-3EB6EE9335C9}">
      <dgm:prSet/>
      <dgm:spPr/>
      <dgm:t>
        <a:bodyPr/>
        <a:lstStyle/>
        <a:p>
          <a:endParaRPr lang="en-US" sz="1800"/>
        </a:p>
      </dgm:t>
    </dgm:pt>
    <dgm:pt modelId="{33FF19E5-E40F-452A-B02F-827714D64453}" type="sibTrans" cxnId="{472A8765-3090-4AFA-B9F6-3EB6EE9335C9}">
      <dgm:prSet/>
      <dgm:spPr/>
      <dgm:t>
        <a:bodyPr/>
        <a:lstStyle/>
        <a:p>
          <a:endParaRPr lang="en-US" sz="1800"/>
        </a:p>
      </dgm:t>
    </dgm:pt>
    <dgm:pt modelId="{BDA93A25-3553-4CCB-AD0E-64058E0D55BD}">
      <dgm:prSet phldrT="[Text]" custT="1"/>
      <dgm:spPr/>
      <dgm:t>
        <a:bodyPr/>
        <a:lstStyle/>
        <a:p>
          <a:pPr algn="just"/>
          <a:r>
            <a:rPr lang="en-US" sz="1200" dirty="0"/>
            <a:t>It consists of special insulated vessels, vaporizers, and regulators</a:t>
          </a:r>
        </a:p>
      </dgm:t>
    </dgm:pt>
    <dgm:pt modelId="{F5D1A500-836E-4103-A633-FDD50FBF06CD}" type="parTrans" cxnId="{F74FF867-1FE6-46BF-B80F-A0B22B5951FB}">
      <dgm:prSet/>
      <dgm:spPr/>
      <dgm:t>
        <a:bodyPr/>
        <a:lstStyle/>
        <a:p>
          <a:endParaRPr lang="en-US" sz="1800"/>
        </a:p>
      </dgm:t>
    </dgm:pt>
    <dgm:pt modelId="{FC6728D2-F24C-4A59-8E84-E4424AE4FB09}" type="sibTrans" cxnId="{F74FF867-1FE6-46BF-B80F-A0B22B5951FB}">
      <dgm:prSet/>
      <dgm:spPr/>
      <dgm:t>
        <a:bodyPr/>
        <a:lstStyle/>
        <a:p>
          <a:endParaRPr lang="en-US" sz="1800"/>
        </a:p>
      </dgm:t>
    </dgm:pt>
    <dgm:pt modelId="{921174E7-2475-4FDD-BB82-98DD2CE74059}">
      <dgm:prSet phldrT="[Text]" custT="1"/>
      <dgm:spPr/>
      <dgm:t>
        <a:bodyPr/>
        <a:lstStyle/>
        <a:p>
          <a:r>
            <a:rPr lang="en-US" sz="1800" dirty="0"/>
            <a:t>Manifold Systems</a:t>
          </a:r>
        </a:p>
      </dgm:t>
    </dgm:pt>
    <dgm:pt modelId="{F0B630DC-4348-4F50-92E8-3D3C2A485168}" type="parTrans" cxnId="{1283FC26-ADB8-46E0-BE68-BA18032B2E47}">
      <dgm:prSet/>
      <dgm:spPr/>
      <dgm:t>
        <a:bodyPr/>
        <a:lstStyle/>
        <a:p>
          <a:endParaRPr lang="en-US" sz="1800"/>
        </a:p>
      </dgm:t>
    </dgm:pt>
    <dgm:pt modelId="{0BE7F30E-49D9-41E3-97EF-429E87E4240B}" type="sibTrans" cxnId="{1283FC26-ADB8-46E0-BE68-BA18032B2E47}">
      <dgm:prSet/>
      <dgm:spPr/>
      <dgm:t>
        <a:bodyPr/>
        <a:lstStyle/>
        <a:p>
          <a:endParaRPr lang="en-US" sz="1800"/>
        </a:p>
      </dgm:t>
    </dgm:pt>
    <dgm:pt modelId="{BB7EA13D-814B-42C5-9828-824691F75BED}">
      <dgm:prSet phldrT="[Text]" custT="1"/>
      <dgm:spPr/>
      <dgm:t>
        <a:bodyPr/>
        <a:lstStyle/>
        <a:p>
          <a:pPr algn="just"/>
          <a:r>
            <a:rPr lang="en-US" sz="1200" dirty="0"/>
            <a:t>It consists of high-pressure cylinders on 2 banks, one is back up to other.</a:t>
          </a:r>
        </a:p>
      </dgm:t>
    </dgm:pt>
    <dgm:pt modelId="{BC1FAEEF-6CEA-4BA5-A70A-931AAA2E55E6}" type="parTrans" cxnId="{B2175EE0-20D2-452C-8C8B-A033B700E375}">
      <dgm:prSet/>
      <dgm:spPr/>
      <dgm:t>
        <a:bodyPr/>
        <a:lstStyle/>
        <a:p>
          <a:endParaRPr lang="en-US" sz="1800"/>
        </a:p>
      </dgm:t>
    </dgm:pt>
    <dgm:pt modelId="{7B009C22-4F75-48E5-8681-51E9A22EBF17}" type="sibTrans" cxnId="{B2175EE0-20D2-452C-8C8B-A033B700E375}">
      <dgm:prSet/>
      <dgm:spPr/>
      <dgm:t>
        <a:bodyPr/>
        <a:lstStyle/>
        <a:p>
          <a:endParaRPr lang="en-US" sz="1800"/>
        </a:p>
      </dgm:t>
    </dgm:pt>
    <dgm:pt modelId="{7CD5B606-601C-433E-85FE-608D921F6986}">
      <dgm:prSet phldrT="[Text]" custT="1"/>
      <dgm:spPr/>
      <dgm:t>
        <a:bodyPr/>
        <a:lstStyle/>
        <a:p>
          <a:r>
            <a:rPr lang="en-US" sz="1800" dirty="0"/>
            <a:t>Medical Air Treatment Systems</a:t>
          </a:r>
        </a:p>
      </dgm:t>
    </dgm:pt>
    <dgm:pt modelId="{EEF8FC57-F4FB-42C3-AF1A-688F4E08001E}" type="parTrans" cxnId="{5BA5FDFD-6179-404B-887A-C9F38BD41837}">
      <dgm:prSet/>
      <dgm:spPr/>
      <dgm:t>
        <a:bodyPr/>
        <a:lstStyle/>
        <a:p>
          <a:endParaRPr lang="en-US" sz="1800"/>
        </a:p>
      </dgm:t>
    </dgm:pt>
    <dgm:pt modelId="{8A27B193-BB56-4DCD-9EE7-6586D265BCC0}" type="sibTrans" cxnId="{5BA5FDFD-6179-404B-887A-C9F38BD41837}">
      <dgm:prSet/>
      <dgm:spPr/>
      <dgm:t>
        <a:bodyPr/>
        <a:lstStyle/>
        <a:p>
          <a:endParaRPr lang="en-US" sz="1800"/>
        </a:p>
      </dgm:t>
    </dgm:pt>
    <dgm:pt modelId="{E5FDF524-9744-46CC-9AEA-FF5953F0EB25}">
      <dgm:prSet phldrT="[Text]"/>
      <dgm:spPr/>
      <dgm:t>
        <a:bodyPr/>
        <a:lstStyle/>
        <a:p>
          <a:r>
            <a:rPr lang="en-US" dirty="0"/>
            <a:t>These are 2 or more compressors equipped with a receiver, derivers, regulators, filters, dew point monitors, and carbon dioxide alarms.</a:t>
          </a:r>
        </a:p>
      </dgm:t>
    </dgm:pt>
    <dgm:pt modelId="{DF29EEBB-5748-4FCE-BCF9-8B27949A88D6}" type="parTrans" cxnId="{EBC29654-27E0-4E38-B73C-F85B067BED6A}">
      <dgm:prSet/>
      <dgm:spPr/>
      <dgm:t>
        <a:bodyPr/>
        <a:lstStyle/>
        <a:p>
          <a:endParaRPr lang="en-US" sz="1800"/>
        </a:p>
      </dgm:t>
    </dgm:pt>
    <dgm:pt modelId="{8F393E0E-09D3-451D-9A1F-7988DEC84009}" type="sibTrans" cxnId="{EBC29654-27E0-4E38-B73C-F85B067BED6A}">
      <dgm:prSet/>
      <dgm:spPr/>
      <dgm:t>
        <a:bodyPr/>
        <a:lstStyle/>
        <a:p>
          <a:endParaRPr lang="en-US" sz="1800"/>
        </a:p>
      </dgm:t>
    </dgm:pt>
    <dgm:pt modelId="{1AF2811D-E4C4-4E79-9345-114DE80C0692}">
      <dgm:prSet phldrT="[Text]" custT="1"/>
      <dgm:spPr/>
      <dgm:t>
        <a:bodyPr/>
        <a:lstStyle/>
        <a:p>
          <a:r>
            <a:rPr lang="en-US" sz="1800" dirty="0"/>
            <a:t>Vacuum Pumps</a:t>
          </a:r>
        </a:p>
      </dgm:t>
    </dgm:pt>
    <dgm:pt modelId="{09C30FEA-4FD1-45DB-BA43-BF0D50605BE1}" type="parTrans" cxnId="{96F150C0-D848-4147-8F40-FC639C4BCB65}">
      <dgm:prSet/>
      <dgm:spPr/>
      <dgm:t>
        <a:bodyPr/>
        <a:lstStyle/>
        <a:p>
          <a:endParaRPr lang="en-US"/>
        </a:p>
      </dgm:t>
    </dgm:pt>
    <dgm:pt modelId="{BD366A50-11BA-4AAD-B19C-97361A2B508F}" type="sibTrans" cxnId="{96F150C0-D848-4147-8F40-FC639C4BCB65}">
      <dgm:prSet/>
      <dgm:spPr/>
      <dgm:t>
        <a:bodyPr/>
        <a:lstStyle/>
        <a:p>
          <a:endParaRPr lang="en-US"/>
        </a:p>
      </dgm:t>
    </dgm:pt>
    <dgm:pt modelId="{292EF993-ACF7-4C3D-A40E-7FEF4A42BE5A}">
      <dgm:prSet phldrT="[Text]" custT="1"/>
      <dgm:spPr/>
      <dgm:t>
        <a:bodyPr/>
        <a:lstStyle/>
        <a:p>
          <a:pPr algn="just"/>
          <a:r>
            <a:rPr lang="en-US" sz="1200" dirty="0"/>
            <a:t>The main control panel is installed for primary and secondary regulators, pressure regulators and warning lamps.</a:t>
          </a:r>
        </a:p>
      </dgm:t>
    </dgm:pt>
    <dgm:pt modelId="{5B3047CA-0AEF-43F3-9F48-7562566573DD}" type="parTrans" cxnId="{59F74A44-7DB4-4500-8444-333CF4B98C29}">
      <dgm:prSet/>
      <dgm:spPr/>
      <dgm:t>
        <a:bodyPr/>
        <a:lstStyle/>
        <a:p>
          <a:endParaRPr lang="en-US"/>
        </a:p>
      </dgm:t>
    </dgm:pt>
    <dgm:pt modelId="{03966E1B-CEA1-4DB3-925C-02DDBCDFB0F9}" type="sibTrans" cxnId="{59F74A44-7DB4-4500-8444-333CF4B98C29}">
      <dgm:prSet/>
      <dgm:spPr/>
      <dgm:t>
        <a:bodyPr/>
        <a:lstStyle/>
        <a:p>
          <a:endParaRPr lang="en-US"/>
        </a:p>
      </dgm:t>
    </dgm:pt>
    <dgm:pt modelId="{80AD1AB9-A08F-4311-A202-AD24061C901B}">
      <dgm:prSet phldrT="[Text]" custT="1"/>
      <dgm:spPr/>
      <dgm:t>
        <a:bodyPr/>
        <a:lstStyle/>
        <a:p>
          <a:pPr algn="just"/>
          <a:r>
            <a:rPr lang="en-US" sz="1200" dirty="0"/>
            <a:t>Oxygen, nitrous oxide and carbon dioxide are supplied to large hospitals in cryogenic tanks</a:t>
          </a:r>
        </a:p>
      </dgm:t>
    </dgm:pt>
    <dgm:pt modelId="{31669713-258E-412C-AE1E-5B1E034EB470}" type="parTrans" cxnId="{6AE72560-31C1-44B2-890C-0F2D774F973F}">
      <dgm:prSet/>
      <dgm:spPr/>
      <dgm:t>
        <a:bodyPr/>
        <a:lstStyle/>
        <a:p>
          <a:endParaRPr lang="en-US"/>
        </a:p>
      </dgm:t>
    </dgm:pt>
    <dgm:pt modelId="{C7DAC96D-3E24-4FDD-BF12-82CE9208C553}" type="sibTrans" cxnId="{6AE72560-31C1-44B2-890C-0F2D774F973F}">
      <dgm:prSet/>
      <dgm:spPr/>
      <dgm:t>
        <a:bodyPr/>
        <a:lstStyle/>
        <a:p>
          <a:endParaRPr lang="en-US"/>
        </a:p>
      </dgm:t>
    </dgm:pt>
    <dgm:pt modelId="{75A8F2BE-4CAB-4CCB-8242-B56F84A58974}" type="pres">
      <dgm:prSet presAssocID="{61038AB2-2119-41A2-AF7F-B067060C3EB1}" presName="Name0" presStyleCnt="0">
        <dgm:presLayoutVars>
          <dgm:dir/>
          <dgm:animLvl val="lvl"/>
          <dgm:resizeHandles val="exact"/>
        </dgm:presLayoutVars>
      </dgm:prSet>
      <dgm:spPr/>
    </dgm:pt>
    <dgm:pt modelId="{6A5EF968-3C68-4085-B57A-45DCD03303CC}" type="pres">
      <dgm:prSet presAssocID="{4D785575-AC0B-408D-B6E0-7ED50937FE12}" presName="linNode" presStyleCnt="0"/>
      <dgm:spPr/>
    </dgm:pt>
    <dgm:pt modelId="{52E9FB58-29D3-4C5B-A46F-17854DF91E3C}" type="pres">
      <dgm:prSet presAssocID="{4D785575-AC0B-408D-B6E0-7ED50937FE12}" presName="parentText" presStyleLbl="node1" presStyleIdx="0" presStyleCnt="4" custLinFactNeighborX="488" custLinFactNeighborY="-3494">
        <dgm:presLayoutVars>
          <dgm:chMax val="1"/>
          <dgm:bulletEnabled val="1"/>
        </dgm:presLayoutVars>
      </dgm:prSet>
      <dgm:spPr/>
    </dgm:pt>
    <dgm:pt modelId="{D8FC8FED-0890-40B8-863C-0992603B176B}" type="pres">
      <dgm:prSet presAssocID="{4D785575-AC0B-408D-B6E0-7ED50937FE12}" presName="descendantText" presStyleLbl="alignAccFollowNode1" presStyleIdx="0" presStyleCnt="3" custScaleX="99593" custScaleY="119511" custLinFactNeighborY="0">
        <dgm:presLayoutVars>
          <dgm:bulletEnabled val="1"/>
        </dgm:presLayoutVars>
      </dgm:prSet>
      <dgm:spPr/>
    </dgm:pt>
    <dgm:pt modelId="{90EE5BE9-2DD6-43A9-86F4-76E0CDFC835A}" type="pres">
      <dgm:prSet presAssocID="{33FF19E5-E40F-452A-B02F-827714D64453}" presName="sp" presStyleCnt="0"/>
      <dgm:spPr/>
    </dgm:pt>
    <dgm:pt modelId="{361BB1DE-4B9A-43AC-83FF-C498FCADA1A3}" type="pres">
      <dgm:prSet presAssocID="{921174E7-2475-4FDD-BB82-98DD2CE74059}" presName="linNode" presStyleCnt="0"/>
      <dgm:spPr/>
    </dgm:pt>
    <dgm:pt modelId="{9C2158F3-80E8-43F5-B2BB-82B3E7E1A81A}" type="pres">
      <dgm:prSet presAssocID="{921174E7-2475-4FDD-BB82-98DD2CE74059}" presName="parentText" presStyleLbl="node1" presStyleIdx="1" presStyleCnt="4">
        <dgm:presLayoutVars>
          <dgm:chMax val="1"/>
          <dgm:bulletEnabled val="1"/>
        </dgm:presLayoutVars>
      </dgm:prSet>
      <dgm:spPr/>
    </dgm:pt>
    <dgm:pt modelId="{9663CADE-FF68-45B3-A96C-A142DD53B7E6}" type="pres">
      <dgm:prSet presAssocID="{921174E7-2475-4FDD-BB82-98DD2CE74059}" presName="descendantText" presStyleLbl="alignAccFollowNode1" presStyleIdx="1" presStyleCnt="3" custScaleX="99298" custScaleY="99400">
        <dgm:presLayoutVars>
          <dgm:bulletEnabled val="1"/>
        </dgm:presLayoutVars>
      </dgm:prSet>
      <dgm:spPr/>
    </dgm:pt>
    <dgm:pt modelId="{EC10A5C0-96DE-4513-BFBC-8F6BB60D30E9}" type="pres">
      <dgm:prSet presAssocID="{0BE7F30E-49D9-41E3-97EF-429E87E4240B}" presName="sp" presStyleCnt="0"/>
      <dgm:spPr/>
    </dgm:pt>
    <dgm:pt modelId="{A3FD968B-6213-48C9-ADD6-5F93F9E4F2FE}" type="pres">
      <dgm:prSet presAssocID="{7CD5B606-601C-433E-85FE-608D921F6986}" presName="linNode" presStyleCnt="0"/>
      <dgm:spPr/>
    </dgm:pt>
    <dgm:pt modelId="{7E8C5306-E0EF-47CC-931D-A32FCDEA43FB}" type="pres">
      <dgm:prSet presAssocID="{7CD5B606-601C-433E-85FE-608D921F6986}" presName="parentText" presStyleLbl="node1" presStyleIdx="2" presStyleCnt="4">
        <dgm:presLayoutVars>
          <dgm:chMax val="1"/>
          <dgm:bulletEnabled val="1"/>
        </dgm:presLayoutVars>
      </dgm:prSet>
      <dgm:spPr/>
    </dgm:pt>
    <dgm:pt modelId="{904B4792-FCB7-4223-A4E2-156B02FBB70C}" type="pres">
      <dgm:prSet presAssocID="{7CD5B606-601C-433E-85FE-608D921F6986}" presName="descendantText" presStyleLbl="alignAccFollowNode1" presStyleIdx="2" presStyleCnt="3" custScaleX="100890" custScaleY="97718" custLinFactNeighborX="-174" custLinFactNeighborY="-7207">
        <dgm:presLayoutVars>
          <dgm:bulletEnabled val="1"/>
        </dgm:presLayoutVars>
      </dgm:prSet>
      <dgm:spPr/>
    </dgm:pt>
    <dgm:pt modelId="{31A36E1E-D222-4F60-9679-E0706352F6ED}" type="pres">
      <dgm:prSet presAssocID="{8A27B193-BB56-4DCD-9EE7-6586D265BCC0}" presName="sp" presStyleCnt="0"/>
      <dgm:spPr/>
    </dgm:pt>
    <dgm:pt modelId="{7C903192-958F-4BB5-95E7-3AF88EEEC2FF}" type="pres">
      <dgm:prSet presAssocID="{1AF2811D-E4C4-4E79-9345-114DE80C0692}" presName="linNode" presStyleCnt="0"/>
      <dgm:spPr/>
    </dgm:pt>
    <dgm:pt modelId="{E5FD3E9F-DD0E-492F-86BE-1599BD07E0C4}" type="pres">
      <dgm:prSet presAssocID="{1AF2811D-E4C4-4E79-9345-114DE80C0692}" presName="parentText" presStyleLbl="node1" presStyleIdx="3" presStyleCnt="4">
        <dgm:presLayoutVars>
          <dgm:chMax val="1"/>
          <dgm:bulletEnabled val="1"/>
        </dgm:presLayoutVars>
      </dgm:prSet>
      <dgm:spPr/>
    </dgm:pt>
  </dgm:ptLst>
  <dgm:cxnLst>
    <dgm:cxn modelId="{6BB01F13-DF34-43EA-B95C-A42B994406FB}" type="presOf" srcId="{1AF2811D-E4C4-4E79-9345-114DE80C0692}" destId="{E5FD3E9F-DD0E-492F-86BE-1599BD07E0C4}" srcOrd="0" destOrd="0" presId="urn:microsoft.com/office/officeart/2005/8/layout/vList5"/>
    <dgm:cxn modelId="{1283FC26-ADB8-46E0-BE68-BA18032B2E47}" srcId="{61038AB2-2119-41A2-AF7F-B067060C3EB1}" destId="{921174E7-2475-4FDD-BB82-98DD2CE74059}" srcOrd="1" destOrd="0" parTransId="{F0B630DC-4348-4F50-92E8-3D3C2A485168}" sibTransId="{0BE7F30E-49D9-41E3-97EF-429E87E4240B}"/>
    <dgm:cxn modelId="{5EEA9437-E92D-4A33-B76A-8E01BCC55670}" type="presOf" srcId="{80AD1AB9-A08F-4311-A202-AD24061C901B}" destId="{D8FC8FED-0890-40B8-863C-0992603B176B}" srcOrd="0" destOrd="1" presId="urn:microsoft.com/office/officeart/2005/8/layout/vList5"/>
    <dgm:cxn modelId="{78A1343A-F44F-485F-901D-B00754A9DB80}" type="presOf" srcId="{921174E7-2475-4FDD-BB82-98DD2CE74059}" destId="{9C2158F3-80E8-43F5-B2BB-82B3E7E1A81A}" srcOrd="0" destOrd="0" presId="urn:microsoft.com/office/officeart/2005/8/layout/vList5"/>
    <dgm:cxn modelId="{6AE72560-31C1-44B2-890C-0F2D774F973F}" srcId="{4D785575-AC0B-408D-B6E0-7ED50937FE12}" destId="{80AD1AB9-A08F-4311-A202-AD24061C901B}" srcOrd="1" destOrd="0" parTransId="{31669713-258E-412C-AE1E-5B1E034EB470}" sibTransId="{C7DAC96D-3E24-4FDD-BF12-82CE9208C553}"/>
    <dgm:cxn modelId="{15547262-BAA6-40B5-B989-D031CC55E159}" type="presOf" srcId="{E5FDF524-9744-46CC-9AEA-FF5953F0EB25}" destId="{904B4792-FCB7-4223-A4E2-156B02FBB70C}" srcOrd="0" destOrd="0" presId="urn:microsoft.com/office/officeart/2005/8/layout/vList5"/>
    <dgm:cxn modelId="{59F74A44-7DB4-4500-8444-333CF4B98C29}" srcId="{921174E7-2475-4FDD-BB82-98DD2CE74059}" destId="{292EF993-ACF7-4C3D-A40E-7FEF4A42BE5A}" srcOrd="1" destOrd="0" parTransId="{5B3047CA-0AEF-43F3-9F48-7562566573DD}" sibTransId="{03966E1B-CEA1-4DB3-925C-02DDBCDFB0F9}"/>
    <dgm:cxn modelId="{472A8765-3090-4AFA-B9F6-3EB6EE9335C9}" srcId="{61038AB2-2119-41A2-AF7F-B067060C3EB1}" destId="{4D785575-AC0B-408D-B6E0-7ED50937FE12}" srcOrd="0" destOrd="0" parTransId="{5DC52C53-B7E4-416C-905C-994D4E09DC0F}" sibTransId="{33FF19E5-E40F-452A-B02F-827714D64453}"/>
    <dgm:cxn modelId="{F74FF867-1FE6-46BF-B80F-A0B22B5951FB}" srcId="{4D785575-AC0B-408D-B6E0-7ED50937FE12}" destId="{BDA93A25-3553-4CCB-AD0E-64058E0D55BD}" srcOrd="0" destOrd="0" parTransId="{F5D1A500-836E-4103-A633-FDD50FBF06CD}" sibTransId="{FC6728D2-F24C-4A59-8E84-E4424AE4FB09}"/>
    <dgm:cxn modelId="{EBC29654-27E0-4E38-B73C-F85B067BED6A}" srcId="{7CD5B606-601C-433E-85FE-608D921F6986}" destId="{E5FDF524-9744-46CC-9AEA-FF5953F0EB25}" srcOrd="0" destOrd="0" parTransId="{DF29EEBB-5748-4FCE-BCF9-8B27949A88D6}" sibTransId="{8F393E0E-09D3-451D-9A1F-7988DEC84009}"/>
    <dgm:cxn modelId="{DC50BA58-FAF2-4816-B499-DA8F2FAA7296}" type="presOf" srcId="{BB7EA13D-814B-42C5-9828-824691F75BED}" destId="{9663CADE-FF68-45B3-A96C-A142DD53B7E6}" srcOrd="0" destOrd="0" presId="urn:microsoft.com/office/officeart/2005/8/layout/vList5"/>
    <dgm:cxn modelId="{6062208D-1DF4-4D63-9D6B-BC37988A4DBE}" type="presOf" srcId="{61038AB2-2119-41A2-AF7F-B067060C3EB1}" destId="{75A8F2BE-4CAB-4CCB-8242-B56F84A58974}" srcOrd="0" destOrd="0" presId="urn:microsoft.com/office/officeart/2005/8/layout/vList5"/>
    <dgm:cxn modelId="{96F150C0-D848-4147-8F40-FC639C4BCB65}" srcId="{61038AB2-2119-41A2-AF7F-B067060C3EB1}" destId="{1AF2811D-E4C4-4E79-9345-114DE80C0692}" srcOrd="3" destOrd="0" parTransId="{09C30FEA-4FD1-45DB-BA43-BF0D50605BE1}" sibTransId="{BD366A50-11BA-4AAD-B19C-97361A2B508F}"/>
    <dgm:cxn modelId="{D680AAD9-536D-4D90-9E99-3E2D410B4FDE}" type="presOf" srcId="{292EF993-ACF7-4C3D-A40E-7FEF4A42BE5A}" destId="{9663CADE-FF68-45B3-A96C-A142DD53B7E6}" srcOrd="0" destOrd="1" presId="urn:microsoft.com/office/officeart/2005/8/layout/vList5"/>
    <dgm:cxn modelId="{4972C7DE-E593-47EF-8EF7-BEDE25A42376}" type="presOf" srcId="{4D785575-AC0B-408D-B6E0-7ED50937FE12}" destId="{52E9FB58-29D3-4C5B-A46F-17854DF91E3C}" srcOrd="0" destOrd="0" presId="urn:microsoft.com/office/officeart/2005/8/layout/vList5"/>
    <dgm:cxn modelId="{B2175EE0-20D2-452C-8C8B-A033B700E375}" srcId="{921174E7-2475-4FDD-BB82-98DD2CE74059}" destId="{BB7EA13D-814B-42C5-9828-824691F75BED}" srcOrd="0" destOrd="0" parTransId="{BC1FAEEF-6CEA-4BA5-A70A-931AAA2E55E6}" sibTransId="{7B009C22-4F75-48E5-8681-51E9A22EBF17}"/>
    <dgm:cxn modelId="{AA9EE3F0-26A4-4038-B3BD-D920AD5A7506}" type="presOf" srcId="{7CD5B606-601C-433E-85FE-608D921F6986}" destId="{7E8C5306-E0EF-47CC-931D-A32FCDEA43FB}" srcOrd="0" destOrd="0" presId="urn:microsoft.com/office/officeart/2005/8/layout/vList5"/>
    <dgm:cxn modelId="{B8D810F6-95FD-4471-B469-620C532F4AE1}" type="presOf" srcId="{BDA93A25-3553-4CCB-AD0E-64058E0D55BD}" destId="{D8FC8FED-0890-40B8-863C-0992603B176B}" srcOrd="0" destOrd="0" presId="urn:microsoft.com/office/officeart/2005/8/layout/vList5"/>
    <dgm:cxn modelId="{5BA5FDFD-6179-404B-887A-C9F38BD41837}" srcId="{61038AB2-2119-41A2-AF7F-B067060C3EB1}" destId="{7CD5B606-601C-433E-85FE-608D921F6986}" srcOrd="2" destOrd="0" parTransId="{EEF8FC57-F4FB-42C3-AF1A-688F4E08001E}" sibTransId="{8A27B193-BB56-4DCD-9EE7-6586D265BCC0}"/>
    <dgm:cxn modelId="{7C84FE06-E7CD-4600-8CD3-2BDCA4A4F44C}" type="presParOf" srcId="{75A8F2BE-4CAB-4CCB-8242-B56F84A58974}" destId="{6A5EF968-3C68-4085-B57A-45DCD03303CC}" srcOrd="0" destOrd="0" presId="urn:microsoft.com/office/officeart/2005/8/layout/vList5"/>
    <dgm:cxn modelId="{7D464B2D-7590-4DC0-925B-B056B46FCCA0}" type="presParOf" srcId="{6A5EF968-3C68-4085-B57A-45DCD03303CC}" destId="{52E9FB58-29D3-4C5B-A46F-17854DF91E3C}" srcOrd="0" destOrd="0" presId="urn:microsoft.com/office/officeart/2005/8/layout/vList5"/>
    <dgm:cxn modelId="{43FC49D2-C671-40D0-9071-1BB2C35695FA}" type="presParOf" srcId="{6A5EF968-3C68-4085-B57A-45DCD03303CC}" destId="{D8FC8FED-0890-40B8-863C-0992603B176B}" srcOrd="1" destOrd="0" presId="urn:microsoft.com/office/officeart/2005/8/layout/vList5"/>
    <dgm:cxn modelId="{B03CE7B7-4CDC-4082-A299-D52C88F9C95A}" type="presParOf" srcId="{75A8F2BE-4CAB-4CCB-8242-B56F84A58974}" destId="{90EE5BE9-2DD6-43A9-86F4-76E0CDFC835A}" srcOrd="1" destOrd="0" presId="urn:microsoft.com/office/officeart/2005/8/layout/vList5"/>
    <dgm:cxn modelId="{83A6FD89-DA95-405F-AD32-3EF5BF8A74C4}" type="presParOf" srcId="{75A8F2BE-4CAB-4CCB-8242-B56F84A58974}" destId="{361BB1DE-4B9A-43AC-83FF-C498FCADA1A3}" srcOrd="2" destOrd="0" presId="urn:microsoft.com/office/officeart/2005/8/layout/vList5"/>
    <dgm:cxn modelId="{2DC3D99A-7389-42FA-AEF2-4807D68A1F14}" type="presParOf" srcId="{361BB1DE-4B9A-43AC-83FF-C498FCADA1A3}" destId="{9C2158F3-80E8-43F5-B2BB-82B3E7E1A81A}" srcOrd="0" destOrd="0" presId="urn:microsoft.com/office/officeart/2005/8/layout/vList5"/>
    <dgm:cxn modelId="{692CD4CD-C782-43D4-8854-29C11391DAAF}" type="presParOf" srcId="{361BB1DE-4B9A-43AC-83FF-C498FCADA1A3}" destId="{9663CADE-FF68-45B3-A96C-A142DD53B7E6}" srcOrd="1" destOrd="0" presId="urn:microsoft.com/office/officeart/2005/8/layout/vList5"/>
    <dgm:cxn modelId="{7A092A7F-F1BB-4658-B4A6-D448B63C8EFA}" type="presParOf" srcId="{75A8F2BE-4CAB-4CCB-8242-B56F84A58974}" destId="{EC10A5C0-96DE-4513-BFBC-8F6BB60D30E9}" srcOrd="3" destOrd="0" presId="urn:microsoft.com/office/officeart/2005/8/layout/vList5"/>
    <dgm:cxn modelId="{C4860656-F124-4BB1-88F8-40CBE9F520E6}" type="presParOf" srcId="{75A8F2BE-4CAB-4CCB-8242-B56F84A58974}" destId="{A3FD968B-6213-48C9-ADD6-5F93F9E4F2FE}" srcOrd="4" destOrd="0" presId="urn:microsoft.com/office/officeart/2005/8/layout/vList5"/>
    <dgm:cxn modelId="{5BABA65F-A5CB-4C7D-A1FA-6F617C033E41}" type="presParOf" srcId="{A3FD968B-6213-48C9-ADD6-5F93F9E4F2FE}" destId="{7E8C5306-E0EF-47CC-931D-A32FCDEA43FB}" srcOrd="0" destOrd="0" presId="urn:microsoft.com/office/officeart/2005/8/layout/vList5"/>
    <dgm:cxn modelId="{FD2D09A9-6A31-46A8-BF2D-03A7E7627E0A}" type="presParOf" srcId="{A3FD968B-6213-48C9-ADD6-5F93F9E4F2FE}" destId="{904B4792-FCB7-4223-A4E2-156B02FBB70C}" srcOrd="1" destOrd="0" presId="urn:microsoft.com/office/officeart/2005/8/layout/vList5"/>
    <dgm:cxn modelId="{B7F10A12-A825-4249-B9B8-4B05C4F0BD3D}" type="presParOf" srcId="{75A8F2BE-4CAB-4CCB-8242-B56F84A58974}" destId="{31A36E1E-D222-4F60-9679-E0706352F6ED}" srcOrd="5" destOrd="0" presId="urn:microsoft.com/office/officeart/2005/8/layout/vList5"/>
    <dgm:cxn modelId="{48516338-59D8-4C4F-A1BC-1D3C87ACA733}" type="presParOf" srcId="{75A8F2BE-4CAB-4CCB-8242-B56F84A58974}" destId="{7C903192-958F-4BB5-95E7-3AF88EEEC2FF}" srcOrd="6" destOrd="0" presId="urn:microsoft.com/office/officeart/2005/8/layout/vList5"/>
    <dgm:cxn modelId="{467BE720-8F28-45E1-A029-4D9425C8691C}" type="presParOf" srcId="{7C903192-958F-4BB5-95E7-3AF88EEEC2FF}" destId="{E5FD3E9F-DD0E-492F-86BE-1599BD07E0C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02F41-CACE-42B7-A7C1-CF20E9924286}"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US"/>
        </a:p>
      </dgm:t>
    </dgm:pt>
    <dgm:pt modelId="{C75E6904-3A62-467F-84E1-75D32B64B319}">
      <dgm:prSet phldrT="[Text]" custT="1"/>
      <dgm:spPr/>
      <dgm:t>
        <a:bodyPr/>
        <a:lstStyle/>
        <a:p>
          <a:r>
            <a:rPr lang="en-US" sz="1800" dirty="0">
              <a:latin typeface="+mj-lt"/>
            </a:rPr>
            <a:t>Identity</a:t>
          </a:r>
        </a:p>
      </dgm:t>
    </dgm:pt>
    <dgm:pt modelId="{C635F832-5B9F-4FE7-A933-90EE0249B255}" type="parTrans" cxnId="{C9F3432A-BE2A-4048-95D0-083D81BE39D7}">
      <dgm:prSet/>
      <dgm:spPr/>
      <dgm:t>
        <a:bodyPr/>
        <a:lstStyle/>
        <a:p>
          <a:endParaRPr lang="en-US"/>
        </a:p>
      </dgm:t>
    </dgm:pt>
    <dgm:pt modelId="{F5867397-E131-4D0A-BB31-CBF38A057CBA}" type="sibTrans" cxnId="{C9F3432A-BE2A-4048-95D0-083D81BE39D7}">
      <dgm:prSet/>
      <dgm:spPr/>
      <dgm:t>
        <a:bodyPr/>
        <a:lstStyle/>
        <a:p>
          <a:endParaRPr lang="en-US"/>
        </a:p>
      </dgm:t>
    </dgm:pt>
    <dgm:pt modelId="{17CBF44C-00FF-44B6-82CB-536CEB6C3BE5}">
      <dgm:prSet phldrT="[Text]" custT="1"/>
      <dgm:spPr/>
      <dgm:t>
        <a:bodyPr/>
        <a:lstStyle/>
        <a:p>
          <a:pPr>
            <a:buNone/>
          </a:pPr>
          <a:r>
            <a:rPr lang="en-US" sz="1400" dirty="0">
              <a:latin typeface="+mj-lt"/>
            </a:rPr>
            <a:t>   Identity is assured using gas-specific connections throughout the pipeline system, including terminal units, connectors etc., adhere to strict testing and commissioning procedures of the system</a:t>
          </a:r>
        </a:p>
      </dgm:t>
    </dgm:pt>
    <dgm:pt modelId="{A377ECC0-DEBC-4A3D-8281-F1868D620258}" type="parTrans" cxnId="{D927F165-B5A9-4A1C-86E4-D5F382DF57CD}">
      <dgm:prSet/>
      <dgm:spPr/>
      <dgm:t>
        <a:bodyPr/>
        <a:lstStyle/>
        <a:p>
          <a:endParaRPr lang="en-US"/>
        </a:p>
      </dgm:t>
    </dgm:pt>
    <dgm:pt modelId="{E84F519A-18B4-41FC-8E2F-E21AB070A429}" type="sibTrans" cxnId="{D927F165-B5A9-4A1C-86E4-D5F382DF57CD}">
      <dgm:prSet/>
      <dgm:spPr/>
      <dgm:t>
        <a:bodyPr/>
        <a:lstStyle/>
        <a:p>
          <a:endParaRPr lang="en-US"/>
        </a:p>
      </dgm:t>
    </dgm:pt>
    <dgm:pt modelId="{E8A2ADDD-A649-46B9-B2EA-BA33C4BDC425}">
      <dgm:prSet phldrT="[Text]"/>
      <dgm:spPr/>
      <dgm:t>
        <a:bodyPr/>
        <a:lstStyle/>
        <a:p>
          <a:r>
            <a:rPr lang="en-US" dirty="0"/>
            <a:t>Adequacy</a:t>
          </a:r>
        </a:p>
      </dgm:t>
    </dgm:pt>
    <dgm:pt modelId="{4B32819B-1F79-4B58-BF9A-570F1C2023EC}" type="parTrans" cxnId="{6328260B-8A34-464B-A645-39689CAB941F}">
      <dgm:prSet/>
      <dgm:spPr/>
      <dgm:t>
        <a:bodyPr/>
        <a:lstStyle/>
        <a:p>
          <a:endParaRPr lang="en-US"/>
        </a:p>
      </dgm:t>
    </dgm:pt>
    <dgm:pt modelId="{B3442DCA-67BF-4D8A-878A-1D832DBA0545}" type="sibTrans" cxnId="{6328260B-8A34-464B-A645-39689CAB941F}">
      <dgm:prSet/>
      <dgm:spPr/>
      <dgm:t>
        <a:bodyPr/>
        <a:lstStyle/>
        <a:p>
          <a:endParaRPr lang="en-US"/>
        </a:p>
      </dgm:t>
    </dgm:pt>
    <dgm:pt modelId="{A06A8CA0-B773-4185-B009-EDA780E532C4}">
      <dgm:prSet phldrT="[Text]"/>
      <dgm:spPr/>
      <dgm:t>
        <a:bodyPr/>
        <a:lstStyle/>
        <a:p>
          <a:r>
            <a:rPr lang="en-US" dirty="0"/>
            <a:t>Continuity</a:t>
          </a:r>
        </a:p>
      </dgm:t>
    </dgm:pt>
    <dgm:pt modelId="{0761B768-2095-47AF-8750-1ECC11183DE2}" type="parTrans" cxnId="{B6019381-1D8E-4C76-B60D-08A0EA33A060}">
      <dgm:prSet/>
      <dgm:spPr/>
      <dgm:t>
        <a:bodyPr/>
        <a:lstStyle/>
        <a:p>
          <a:endParaRPr lang="en-US"/>
        </a:p>
      </dgm:t>
    </dgm:pt>
    <dgm:pt modelId="{7A4464CB-1120-485B-8B86-FB683CA80A48}" type="sibTrans" cxnId="{B6019381-1D8E-4C76-B60D-08A0EA33A060}">
      <dgm:prSet/>
      <dgm:spPr/>
      <dgm:t>
        <a:bodyPr/>
        <a:lstStyle/>
        <a:p>
          <a:endParaRPr lang="en-US"/>
        </a:p>
      </dgm:t>
    </dgm:pt>
    <dgm:pt modelId="{5B2D9FDE-AFCB-4744-BD90-94C11A70AF51}">
      <dgm:prSet phldrT="[Text]"/>
      <dgm:spPr/>
      <dgm:t>
        <a:bodyPr/>
        <a:lstStyle/>
        <a:p>
          <a:r>
            <a:rPr lang="en-US" dirty="0"/>
            <a:t>Quality of supply</a:t>
          </a:r>
        </a:p>
      </dgm:t>
    </dgm:pt>
    <dgm:pt modelId="{19BEBDFE-A76C-4351-B7E9-07EDE8ABA029}" type="parTrans" cxnId="{B135AA7E-D391-48A6-862E-602220FA2B91}">
      <dgm:prSet/>
      <dgm:spPr/>
      <dgm:t>
        <a:bodyPr/>
        <a:lstStyle/>
        <a:p>
          <a:endParaRPr lang="en-US"/>
        </a:p>
      </dgm:t>
    </dgm:pt>
    <dgm:pt modelId="{BA49E791-8666-4037-8075-79419221DF26}" type="sibTrans" cxnId="{B135AA7E-D391-48A6-862E-602220FA2B91}">
      <dgm:prSet/>
      <dgm:spPr/>
      <dgm:t>
        <a:bodyPr/>
        <a:lstStyle/>
        <a:p>
          <a:endParaRPr lang="en-US"/>
        </a:p>
      </dgm:t>
    </dgm:pt>
    <dgm:pt modelId="{D586ACA7-285F-444C-BC41-C95A4BB4E1D1}">
      <dgm:prSet phldrT="[Text]" custT="1"/>
      <dgm:spPr/>
      <dgm:t>
        <a:bodyPr/>
        <a:lstStyle/>
        <a:p>
          <a:pPr algn="just">
            <a:buClr>
              <a:schemeClr val="accent2"/>
            </a:buClr>
            <a:buFont typeface="+mj-lt"/>
            <a:buNone/>
          </a:pPr>
          <a:r>
            <a:rPr lang="en-US" sz="1400" dirty="0">
              <a:latin typeface="+mj-lt"/>
            </a:rPr>
            <a:t>   It is achieved using gases purchased to the appropriate Ph. Eur. Requirements or produced by plant performing to specific standards, by the maintenance of cleanliness throughout the installation of the system, and by the implementation of the various testing and commissioning procedures.</a:t>
          </a:r>
        </a:p>
      </dgm:t>
    </dgm:pt>
    <dgm:pt modelId="{A9FB770B-3E6D-4DD3-92EA-9583C58B982F}" type="parTrans" cxnId="{61C1AFD8-C3A6-41FB-8955-900B56C27F79}">
      <dgm:prSet/>
      <dgm:spPr/>
      <dgm:t>
        <a:bodyPr/>
        <a:lstStyle/>
        <a:p>
          <a:endParaRPr lang="en-US"/>
        </a:p>
      </dgm:t>
    </dgm:pt>
    <dgm:pt modelId="{01BEF093-74B8-44F5-A72B-20D51FC9FFAE}" type="sibTrans" cxnId="{61C1AFD8-C3A6-41FB-8955-900B56C27F79}">
      <dgm:prSet/>
      <dgm:spPr/>
      <dgm:t>
        <a:bodyPr/>
        <a:lstStyle/>
        <a:p>
          <a:endParaRPr lang="en-US"/>
        </a:p>
      </dgm:t>
    </dgm:pt>
    <dgm:pt modelId="{B5741E45-FA0A-4738-97A2-4E444B78870D}">
      <dgm:prSet custT="1"/>
      <dgm:spPr/>
      <dgm:t>
        <a:bodyPr/>
        <a:lstStyle/>
        <a:p>
          <a:pPr>
            <a:buNone/>
          </a:pPr>
          <a:r>
            <a:rPr lang="en-US" sz="1800" dirty="0">
              <a:latin typeface="+mj-lt"/>
            </a:rPr>
            <a:t>    </a:t>
          </a:r>
          <a:r>
            <a:rPr lang="en-US" sz="1400" dirty="0">
              <a:latin typeface="+mj-lt"/>
            </a:rPr>
            <a:t>Depends on accurate assessment of demands and the selection of plant appropriate to the clinical/ medical demands on the system </a:t>
          </a:r>
        </a:p>
      </dgm:t>
    </dgm:pt>
    <dgm:pt modelId="{59C782FB-0B6A-4502-9812-106EAA451525}" type="parTrans" cxnId="{FA9A33A7-4584-46C2-B7A5-AEA2175986F2}">
      <dgm:prSet/>
      <dgm:spPr/>
      <dgm:t>
        <a:bodyPr/>
        <a:lstStyle/>
        <a:p>
          <a:endParaRPr lang="en-US"/>
        </a:p>
      </dgm:t>
    </dgm:pt>
    <dgm:pt modelId="{DC855133-EE26-48CB-8C57-1AD7EADFB19C}" type="sibTrans" cxnId="{FA9A33A7-4584-46C2-B7A5-AEA2175986F2}">
      <dgm:prSet/>
      <dgm:spPr/>
      <dgm:t>
        <a:bodyPr/>
        <a:lstStyle/>
        <a:p>
          <a:endParaRPr lang="en-US"/>
        </a:p>
      </dgm:t>
    </dgm:pt>
    <dgm:pt modelId="{46C8191E-C99A-48D7-82AF-A31DC9D186FC}">
      <dgm:prSet custT="1"/>
      <dgm:spPr/>
      <dgm:t>
        <a:bodyPr/>
        <a:lstStyle/>
        <a:p>
          <a:pPr>
            <a:buNone/>
          </a:pPr>
          <a:r>
            <a:rPr lang="en-US" sz="1300" dirty="0">
              <a:latin typeface="+mj-lt"/>
            </a:rPr>
            <a:t>   It is achieved by the specification of system that has duplicate components. The provision of alarm systems and connection to the emergency power supply system.  Surgical air system are not considered to be life-support system and therefore duplicate components are not normally required, an emergency/ secondary supply is provided</a:t>
          </a:r>
        </a:p>
      </dgm:t>
    </dgm:pt>
    <dgm:pt modelId="{75FBFF48-D4CD-4E89-9D3F-EBA864E3C8A1}" type="parTrans" cxnId="{4129E8E5-966D-4636-B0AD-083294643044}">
      <dgm:prSet/>
      <dgm:spPr/>
      <dgm:t>
        <a:bodyPr/>
        <a:lstStyle/>
        <a:p>
          <a:endParaRPr lang="en-US"/>
        </a:p>
      </dgm:t>
    </dgm:pt>
    <dgm:pt modelId="{77F302B6-5BAE-4625-93DE-FF4CADAE887B}" type="sibTrans" cxnId="{4129E8E5-966D-4636-B0AD-083294643044}">
      <dgm:prSet/>
      <dgm:spPr/>
      <dgm:t>
        <a:bodyPr/>
        <a:lstStyle/>
        <a:p>
          <a:endParaRPr lang="en-US"/>
        </a:p>
      </dgm:t>
    </dgm:pt>
    <dgm:pt modelId="{A810FB5C-A1D8-474B-B8CB-3B3E4A105BFA}" type="pres">
      <dgm:prSet presAssocID="{84402F41-CACE-42B7-A7C1-CF20E9924286}" presName="linearFlow" presStyleCnt="0">
        <dgm:presLayoutVars>
          <dgm:dir/>
          <dgm:animLvl val="lvl"/>
          <dgm:resizeHandles val="exact"/>
        </dgm:presLayoutVars>
      </dgm:prSet>
      <dgm:spPr/>
    </dgm:pt>
    <dgm:pt modelId="{7DFF3310-CE33-4FF9-B133-99A3F0C82F0A}" type="pres">
      <dgm:prSet presAssocID="{C75E6904-3A62-467F-84E1-75D32B64B319}" presName="composite" presStyleCnt="0"/>
      <dgm:spPr/>
    </dgm:pt>
    <dgm:pt modelId="{D551763B-0AB2-47A2-AF4D-A0392F269332}" type="pres">
      <dgm:prSet presAssocID="{C75E6904-3A62-467F-84E1-75D32B64B319}" presName="parentText" presStyleLbl="alignNode1" presStyleIdx="0" presStyleCnt="4" custScaleX="98043" custScaleY="100608">
        <dgm:presLayoutVars>
          <dgm:chMax val="1"/>
          <dgm:bulletEnabled val="1"/>
        </dgm:presLayoutVars>
      </dgm:prSet>
      <dgm:spPr/>
    </dgm:pt>
    <dgm:pt modelId="{2168C869-3EAA-47C0-9F33-D2F7EC4A1124}" type="pres">
      <dgm:prSet presAssocID="{C75E6904-3A62-467F-84E1-75D32B64B319}" presName="descendantText" presStyleLbl="alignAcc1" presStyleIdx="0" presStyleCnt="4" custLinFactNeighborX="29421" custLinFactNeighborY="2431">
        <dgm:presLayoutVars>
          <dgm:bulletEnabled val="1"/>
        </dgm:presLayoutVars>
      </dgm:prSet>
      <dgm:spPr/>
    </dgm:pt>
    <dgm:pt modelId="{F60FF58E-9A61-4CFE-BF9F-9D8ABF9BD11D}" type="pres">
      <dgm:prSet presAssocID="{F5867397-E131-4D0A-BB31-CBF38A057CBA}" presName="sp" presStyleCnt="0"/>
      <dgm:spPr/>
    </dgm:pt>
    <dgm:pt modelId="{3DA49DFB-143C-444C-8668-137DF56616CD}" type="pres">
      <dgm:prSet presAssocID="{E8A2ADDD-A649-46B9-B2EA-BA33C4BDC425}" presName="composite" presStyleCnt="0"/>
      <dgm:spPr/>
    </dgm:pt>
    <dgm:pt modelId="{11371F39-0DDA-4324-9CC7-BFE683487A95}" type="pres">
      <dgm:prSet presAssocID="{E8A2ADDD-A649-46B9-B2EA-BA33C4BDC425}" presName="parentText" presStyleLbl="alignNode1" presStyleIdx="1" presStyleCnt="4">
        <dgm:presLayoutVars>
          <dgm:chMax val="1"/>
          <dgm:bulletEnabled val="1"/>
        </dgm:presLayoutVars>
      </dgm:prSet>
      <dgm:spPr/>
    </dgm:pt>
    <dgm:pt modelId="{5440CB83-3C34-44B3-B9E9-2F4D11D7A6EE}" type="pres">
      <dgm:prSet presAssocID="{E8A2ADDD-A649-46B9-B2EA-BA33C4BDC425}" presName="descendantText" presStyleLbl="alignAcc1" presStyleIdx="1" presStyleCnt="4" custLinFactNeighborX="8651" custLinFactNeighborY="-1442">
        <dgm:presLayoutVars>
          <dgm:bulletEnabled val="1"/>
        </dgm:presLayoutVars>
      </dgm:prSet>
      <dgm:spPr/>
    </dgm:pt>
    <dgm:pt modelId="{ADB2CD81-2D68-4680-817D-B81378D96383}" type="pres">
      <dgm:prSet presAssocID="{B3442DCA-67BF-4D8A-878A-1D832DBA0545}" presName="sp" presStyleCnt="0"/>
      <dgm:spPr/>
    </dgm:pt>
    <dgm:pt modelId="{02012DEA-FDD5-4191-BF01-99A88C215DB4}" type="pres">
      <dgm:prSet presAssocID="{A06A8CA0-B773-4185-B009-EDA780E532C4}" presName="composite" presStyleCnt="0"/>
      <dgm:spPr/>
    </dgm:pt>
    <dgm:pt modelId="{1C67EB09-EC54-489C-BE29-E1CDDDFAC301}" type="pres">
      <dgm:prSet presAssocID="{A06A8CA0-B773-4185-B009-EDA780E532C4}" presName="parentText" presStyleLbl="alignNode1" presStyleIdx="2" presStyleCnt="4">
        <dgm:presLayoutVars>
          <dgm:chMax val="1"/>
          <dgm:bulletEnabled val="1"/>
        </dgm:presLayoutVars>
      </dgm:prSet>
      <dgm:spPr/>
    </dgm:pt>
    <dgm:pt modelId="{45417F44-2748-426A-9F16-D7FF0406E5A6}" type="pres">
      <dgm:prSet presAssocID="{A06A8CA0-B773-4185-B009-EDA780E532C4}" presName="descendantText" presStyleLbl="alignAcc1" presStyleIdx="2" presStyleCnt="4">
        <dgm:presLayoutVars>
          <dgm:bulletEnabled val="1"/>
        </dgm:presLayoutVars>
      </dgm:prSet>
      <dgm:spPr/>
    </dgm:pt>
    <dgm:pt modelId="{F6FD1D5D-04C1-4B7B-BFF3-1955BA44663A}" type="pres">
      <dgm:prSet presAssocID="{7A4464CB-1120-485B-8B86-FB683CA80A48}" presName="sp" presStyleCnt="0"/>
      <dgm:spPr/>
    </dgm:pt>
    <dgm:pt modelId="{FD52D70B-E9A3-4DC1-9B17-07269551C359}" type="pres">
      <dgm:prSet presAssocID="{5B2D9FDE-AFCB-4744-BD90-94C11A70AF51}" presName="composite" presStyleCnt="0"/>
      <dgm:spPr/>
    </dgm:pt>
    <dgm:pt modelId="{0A46F4E9-DA41-42AF-84F6-6258F36F4689}" type="pres">
      <dgm:prSet presAssocID="{5B2D9FDE-AFCB-4744-BD90-94C11A70AF51}" presName="parentText" presStyleLbl="alignNode1" presStyleIdx="3" presStyleCnt="4">
        <dgm:presLayoutVars>
          <dgm:chMax val="1"/>
          <dgm:bulletEnabled val="1"/>
        </dgm:presLayoutVars>
      </dgm:prSet>
      <dgm:spPr/>
    </dgm:pt>
    <dgm:pt modelId="{CAC3E968-634F-4CA2-BE91-396FF6C7CE1D}" type="pres">
      <dgm:prSet presAssocID="{5B2D9FDE-AFCB-4744-BD90-94C11A70AF51}" presName="descendantText" presStyleLbl="alignAcc1" presStyleIdx="3" presStyleCnt="4" custLinFactNeighborY="0">
        <dgm:presLayoutVars>
          <dgm:bulletEnabled val="1"/>
        </dgm:presLayoutVars>
      </dgm:prSet>
      <dgm:spPr/>
    </dgm:pt>
  </dgm:ptLst>
  <dgm:cxnLst>
    <dgm:cxn modelId="{6328260B-8A34-464B-A645-39689CAB941F}" srcId="{84402F41-CACE-42B7-A7C1-CF20E9924286}" destId="{E8A2ADDD-A649-46B9-B2EA-BA33C4BDC425}" srcOrd="1" destOrd="0" parTransId="{4B32819B-1F79-4B58-BF9A-570F1C2023EC}" sibTransId="{B3442DCA-67BF-4D8A-878A-1D832DBA0545}"/>
    <dgm:cxn modelId="{C9F3432A-BE2A-4048-95D0-083D81BE39D7}" srcId="{84402F41-CACE-42B7-A7C1-CF20E9924286}" destId="{C75E6904-3A62-467F-84E1-75D32B64B319}" srcOrd="0" destOrd="0" parTransId="{C635F832-5B9F-4FE7-A933-90EE0249B255}" sibTransId="{F5867397-E131-4D0A-BB31-CBF38A057CBA}"/>
    <dgm:cxn modelId="{6C690C2E-1B28-4D71-8DCB-4D4C3A741179}" type="presOf" srcId="{B5741E45-FA0A-4738-97A2-4E444B78870D}" destId="{5440CB83-3C34-44B3-B9E9-2F4D11D7A6EE}" srcOrd="0" destOrd="0" presId="urn:microsoft.com/office/officeart/2005/8/layout/chevron2"/>
    <dgm:cxn modelId="{D927F165-B5A9-4A1C-86E4-D5F382DF57CD}" srcId="{C75E6904-3A62-467F-84E1-75D32B64B319}" destId="{17CBF44C-00FF-44B6-82CB-536CEB6C3BE5}" srcOrd="0" destOrd="0" parTransId="{A377ECC0-DEBC-4A3D-8281-F1868D620258}" sibTransId="{E84F519A-18B4-41FC-8E2F-E21AB070A429}"/>
    <dgm:cxn modelId="{0CD75F66-4C71-4E0B-BF4B-8C0BDC2C0CF9}" type="presOf" srcId="{D586ACA7-285F-444C-BC41-C95A4BB4E1D1}" destId="{CAC3E968-634F-4CA2-BE91-396FF6C7CE1D}" srcOrd="0" destOrd="0" presId="urn:microsoft.com/office/officeart/2005/8/layout/chevron2"/>
    <dgm:cxn modelId="{B135AA7E-D391-48A6-862E-602220FA2B91}" srcId="{84402F41-CACE-42B7-A7C1-CF20E9924286}" destId="{5B2D9FDE-AFCB-4744-BD90-94C11A70AF51}" srcOrd="3" destOrd="0" parTransId="{19BEBDFE-A76C-4351-B7E9-07EDE8ABA029}" sibTransId="{BA49E791-8666-4037-8075-79419221DF26}"/>
    <dgm:cxn modelId="{B6019381-1D8E-4C76-B60D-08A0EA33A060}" srcId="{84402F41-CACE-42B7-A7C1-CF20E9924286}" destId="{A06A8CA0-B773-4185-B009-EDA780E532C4}" srcOrd="2" destOrd="0" parTransId="{0761B768-2095-47AF-8750-1ECC11183DE2}" sibTransId="{7A4464CB-1120-485B-8B86-FB683CA80A48}"/>
    <dgm:cxn modelId="{D3FBA584-25D9-4946-9C63-BED72A8BB3D4}" type="presOf" srcId="{E8A2ADDD-A649-46B9-B2EA-BA33C4BDC425}" destId="{11371F39-0DDA-4324-9CC7-BFE683487A95}" srcOrd="0" destOrd="0" presId="urn:microsoft.com/office/officeart/2005/8/layout/chevron2"/>
    <dgm:cxn modelId="{889E138F-EAFC-4E33-BEBF-7C13FB051240}" type="presOf" srcId="{5B2D9FDE-AFCB-4744-BD90-94C11A70AF51}" destId="{0A46F4E9-DA41-42AF-84F6-6258F36F4689}" srcOrd="0" destOrd="0" presId="urn:microsoft.com/office/officeart/2005/8/layout/chevron2"/>
    <dgm:cxn modelId="{061B7892-08D9-47AA-A542-D3DCB4C67660}" type="presOf" srcId="{46C8191E-C99A-48D7-82AF-A31DC9D186FC}" destId="{45417F44-2748-426A-9F16-D7FF0406E5A6}" srcOrd="0" destOrd="0" presId="urn:microsoft.com/office/officeart/2005/8/layout/chevron2"/>
    <dgm:cxn modelId="{00C5EDA4-88FA-4A4E-A486-818BDBDBBC41}" type="presOf" srcId="{C75E6904-3A62-467F-84E1-75D32B64B319}" destId="{D551763B-0AB2-47A2-AF4D-A0392F269332}" srcOrd="0" destOrd="0" presId="urn:microsoft.com/office/officeart/2005/8/layout/chevron2"/>
    <dgm:cxn modelId="{FA9A33A7-4584-46C2-B7A5-AEA2175986F2}" srcId="{E8A2ADDD-A649-46B9-B2EA-BA33C4BDC425}" destId="{B5741E45-FA0A-4738-97A2-4E444B78870D}" srcOrd="0" destOrd="0" parTransId="{59C782FB-0B6A-4502-9812-106EAA451525}" sibTransId="{DC855133-EE26-48CB-8C57-1AD7EADFB19C}"/>
    <dgm:cxn modelId="{61C1AFD8-C3A6-41FB-8955-900B56C27F79}" srcId="{5B2D9FDE-AFCB-4744-BD90-94C11A70AF51}" destId="{D586ACA7-285F-444C-BC41-C95A4BB4E1D1}" srcOrd="0" destOrd="0" parTransId="{A9FB770B-3E6D-4DD3-92EA-9583C58B982F}" sibTransId="{01BEF093-74B8-44F5-A72B-20D51FC9FFAE}"/>
    <dgm:cxn modelId="{4129E8E5-966D-4636-B0AD-083294643044}" srcId="{A06A8CA0-B773-4185-B009-EDA780E532C4}" destId="{46C8191E-C99A-48D7-82AF-A31DC9D186FC}" srcOrd="0" destOrd="0" parTransId="{75FBFF48-D4CD-4E89-9D3F-EBA864E3C8A1}" sibTransId="{77F302B6-5BAE-4625-93DE-FF4CADAE887B}"/>
    <dgm:cxn modelId="{FA1783F7-9122-40C2-8747-1CF1CB817625}" type="presOf" srcId="{84402F41-CACE-42B7-A7C1-CF20E9924286}" destId="{A810FB5C-A1D8-474B-B8CB-3B3E4A105BFA}" srcOrd="0" destOrd="0" presId="urn:microsoft.com/office/officeart/2005/8/layout/chevron2"/>
    <dgm:cxn modelId="{CEF5D6F9-8A63-415B-838B-5E84F46A9C52}" type="presOf" srcId="{A06A8CA0-B773-4185-B009-EDA780E532C4}" destId="{1C67EB09-EC54-489C-BE29-E1CDDDFAC301}" srcOrd="0" destOrd="0" presId="urn:microsoft.com/office/officeart/2005/8/layout/chevron2"/>
    <dgm:cxn modelId="{FA5764FD-E810-42A9-9414-D26D2A78660B}" type="presOf" srcId="{17CBF44C-00FF-44B6-82CB-536CEB6C3BE5}" destId="{2168C869-3EAA-47C0-9F33-D2F7EC4A1124}" srcOrd="0" destOrd="0" presId="urn:microsoft.com/office/officeart/2005/8/layout/chevron2"/>
    <dgm:cxn modelId="{36B21AB4-414A-499E-9DF5-E7DECC99C98D}" type="presParOf" srcId="{A810FB5C-A1D8-474B-B8CB-3B3E4A105BFA}" destId="{7DFF3310-CE33-4FF9-B133-99A3F0C82F0A}" srcOrd="0" destOrd="0" presId="urn:microsoft.com/office/officeart/2005/8/layout/chevron2"/>
    <dgm:cxn modelId="{2CA8BE45-FA45-4B41-9686-DAD0159EC9F6}" type="presParOf" srcId="{7DFF3310-CE33-4FF9-B133-99A3F0C82F0A}" destId="{D551763B-0AB2-47A2-AF4D-A0392F269332}" srcOrd="0" destOrd="0" presId="urn:microsoft.com/office/officeart/2005/8/layout/chevron2"/>
    <dgm:cxn modelId="{C858A6E1-FD75-499B-8D21-C43AE4550A4E}" type="presParOf" srcId="{7DFF3310-CE33-4FF9-B133-99A3F0C82F0A}" destId="{2168C869-3EAA-47C0-9F33-D2F7EC4A1124}" srcOrd="1" destOrd="0" presId="urn:microsoft.com/office/officeart/2005/8/layout/chevron2"/>
    <dgm:cxn modelId="{B6490F6F-FCB5-4332-A217-69786FF2A850}" type="presParOf" srcId="{A810FB5C-A1D8-474B-B8CB-3B3E4A105BFA}" destId="{F60FF58E-9A61-4CFE-BF9F-9D8ABF9BD11D}" srcOrd="1" destOrd="0" presId="urn:microsoft.com/office/officeart/2005/8/layout/chevron2"/>
    <dgm:cxn modelId="{27FDD7AF-0AD5-4FFD-9AE9-D1E15C307F4C}" type="presParOf" srcId="{A810FB5C-A1D8-474B-B8CB-3B3E4A105BFA}" destId="{3DA49DFB-143C-444C-8668-137DF56616CD}" srcOrd="2" destOrd="0" presId="urn:microsoft.com/office/officeart/2005/8/layout/chevron2"/>
    <dgm:cxn modelId="{0953B0D0-4A13-4ABA-92BC-88D6FBB5B889}" type="presParOf" srcId="{3DA49DFB-143C-444C-8668-137DF56616CD}" destId="{11371F39-0DDA-4324-9CC7-BFE683487A95}" srcOrd="0" destOrd="0" presId="urn:microsoft.com/office/officeart/2005/8/layout/chevron2"/>
    <dgm:cxn modelId="{EE7FBE14-8CE6-421E-AA1D-D7CE7A7ADEF3}" type="presParOf" srcId="{3DA49DFB-143C-444C-8668-137DF56616CD}" destId="{5440CB83-3C34-44B3-B9E9-2F4D11D7A6EE}" srcOrd="1" destOrd="0" presId="urn:microsoft.com/office/officeart/2005/8/layout/chevron2"/>
    <dgm:cxn modelId="{97C439EE-EC63-464D-A9E5-7A169FD2837A}" type="presParOf" srcId="{A810FB5C-A1D8-474B-B8CB-3B3E4A105BFA}" destId="{ADB2CD81-2D68-4680-817D-B81378D96383}" srcOrd="3" destOrd="0" presId="urn:microsoft.com/office/officeart/2005/8/layout/chevron2"/>
    <dgm:cxn modelId="{AE5D287D-E3CC-487E-A10F-BB23409B7638}" type="presParOf" srcId="{A810FB5C-A1D8-474B-B8CB-3B3E4A105BFA}" destId="{02012DEA-FDD5-4191-BF01-99A88C215DB4}" srcOrd="4" destOrd="0" presId="urn:microsoft.com/office/officeart/2005/8/layout/chevron2"/>
    <dgm:cxn modelId="{E94F1B00-688D-4921-8A02-B8C5C408675E}" type="presParOf" srcId="{02012DEA-FDD5-4191-BF01-99A88C215DB4}" destId="{1C67EB09-EC54-489C-BE29-E1CDDDFAC301}" srcOrd="0" destOrd="0" presId="urn:microsoft.com/office/officeart/2005/8/layout/chevron2"/>
    <dgm:cxn modelId="{2A092334-2429-4957-9CB1-15C834901B82}" type="presParOf" srcId="{02012DEA-FDD5-4191-BF01-99A88C215DB4}" destId="{45417F44-2748-426A-9F16-D7FF0406E5A6}" srcOrd="1" destOrd="0" presId="urn:microsoft.com/office/officeart/2005/8/layout/chevron2"/>
    <dgm:cxn modelId="{8E2FB1BB-1223-4294-AF2B-DFFF26FF5362}" type="presParOf" srcId="{A810FB5C-A1D8-474B-B8CB-3B3E4A105BFA}" destId="{F6FD1D5D-04C1-4B7B-BFF3-1955BA44663A}" srcOrd="5" destOrd="0" presId="urn:microsoft.com/office/officeart/2005/8/layout/chevron2"/>
    <dgm:cxn modelId="{AEFE5491-D0F7-43F4-84BE-5D2D9E14AEB2}" type="presParOf" srcId="{A810FB5C-A1D8-474B-B8CB-3B3E4A105BFA}" destId="{FD52D70B-E9A3-4DC1-9B17-07269551C359}" srcOrd="6" destOrd="0" presId="urn:microsoft.com/office/officeart/2005/8/layout/chevron2"/>
    <dgm:cxn modelId="{35C89807-A465-4C48-948A-2D4FC2E24BFF}" type="presParOf" srcId="{FD52D70B-E9A3-4DC1-9B17-07269551C359}" destId="{0A46F4E9-DA41-42AF-84F6-6258F36F4689}" srcOrd="0" destOrd="0" presId="urn:microsoft.com/office/officeart/2005/8/layout/chevron2"/>
    <dgm:cxn modelId="{E0181B2B-7522-433B-AF54-DD5D05AE81BF}" type="presParOf" srcId="{FD52D70B-E9A3-4DC1-9B17-07269551C359}" destId="{CAC3E968-634F-4CA2-BE91-396FF6C7CE1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C8FED-0890-40B8-863C-0992603B176B}">
      <dsp:nvSpPr>
        <dsp:cNvPr id="0" name=""/>
        <dsp:cNvSpPr/>
      </dsp:nvSpPr>
      <dsp:spPr>
        <a:xfrm rot="5400000">
          <a:off x="4658792" y="-1949098"/>
          <a:ext cx="820369" cy="4759812"/>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114300" lvl="1" indent="-114300" algn="just" defTabSz="533400">
            <a:lnSpc>
              <a:spcPct val="90000"/>
            </a:lnSpc>
            <a:spcBef>
              <a:spcPct val="0"/>
            </a:spcBef>
            <a:spcAft>
              <a:spcPct val="15000"/>
            </a:spcAft>
            <a:buChar char="•"/>
          </a:pPr>
          <a:r>
            <a:rPr lang="en-US" sz="1200" kern="1200" dirty="0"/>
            <a:t>It consists of special insulated vessels, vaporizers, and regulators</a:t>
          </a:r>
        </a:p>
        <a:p>
          <a:pPr marL="114300" lvl="1" indent="-114300" algn="just" defTabSz="533400">
            <a:lnSpc>
              <a:spcPct val="90000"/>
            </a:lnSpc>
            <a:spcBef>
              <a:spcPct val="0"/>
            </a:spcBef>
            <a:spcAft>
              <a:spcPct val="15000"/>
            </a:spcAft>
            <a:buChar char="•"/>
          </a:pPr>
          <a:r>
            <a:rPr lang="en-US" sz="1200" kern="1200" dirty="0"/>
            <a:t>Oxygen, nitrous oxide and carbon dioxide are supplied to large hospitals in cryogenic tanks</a:t>
          </a:r>
        </a:p>
      </dsp:txBody>
      <dsp:txXfrm rot="-5400000">
        <a:off x="2689071" y="60670"/>
        <a:ext cx="4719765" cy="740275"/>
      </dsp:txXfrm>
    </dsp:sp>
    <dsp:sp modelId="{52E9FB58-29D3-4C5B-A46F-17854DF91E3C}">
      <dsp:nvSpPr>
        <dsp:cNvPr id="0" name=""/>
        <dsp:cNvSpPr/>
      </dsp:nvSpPr>
      <dsp:spPr>
        <a:xfrm>
          <a:off x="24057" y="0"/>
          <a:ext cx="2688336" cy="858047"/>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Bulky Systems</a:t>
          </a:r>
        </a:p>
      </dsp:txBody>
      <dsp:txXfrm>
        <a:off x="65943" y="41886"/>
        <a:ext cx="2604564" cy="774275"/>
      </dsp:txXfrm>
    </dsp:sp>
    <dsp:sp modelId="{9663CADE-FF68-45B3-A96C-A142DD53B7E6}">
      <dsp:nvSpPr>
        <dsp:cNvPr id="0" name=""/>
        <dsp:cNvSpPr/>
      </dsp:nvSpPr>
      <dsp:spPr>
        <a:xfrm rot="5400000">
          <a:off x="4720767" y="-1041098"/>
          <a:ext cx="682319" cy="4745713"/>
        </a:xfrm>
        <a:prstGeom prst="round2SameRect">
          <a:avLst/>
        </a:prstGeom>
        <a:solidFill>
          <a:schemeClr val="accent2">
            <a:tint val="40000"/>
            <a:alpha val="90000"/>
            <a:hueOff val="-928920"/>
            <a:satOff val="1961"/>
            <a:lumOff val="202"/>
            <a:alphaOff val="0"/>
          </a:schemeClr>
        </a:solidFill>
        <a:ln w="15875" cap="flat" cmpd="sng" algn="ctr">
          <a:solidFill>
            <a:schemeClr val="accent2">
              <a:tint val="40000"/>
              <a:alpha val="90000"/>
              <a:hueOff val="-928920"/>
              <a:satOff val="1961"/>
              <a:lumOff val="2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114300" lvl="1" indent="-114300" algn="just" defTabSz="533400">
            <a:lnSpc>
              <a:spcPct val="90000"/>
            </a:lnSpc>
            <a:spcBef>
              <a:spcPct val="0"/>
            </a:spcBef>
            <a:spcAft>
              <a:spcPct val="15000"/>
            </a:spcAft>
            <a:buChar char="•"/>
          </a:pPr>
          <a:r>
            <a:rPr lang="en-US" sz="1200" kern="1200" dirty="0"/>
            <a:t>It consists of high-pressure cylinders on 2 banks, one is back up to other.</a:t>
          </a:r>
        </a:p>
        <a:p>
          <a:pPr marL="114300" lvl="1" indent="-114300" algn="just" defTabSz="533400">
            <a:lnSpc>
              <a:spcPct val="90000"/>
            </a:lnSpc>
            <a:spcBef>
              <a:spcPct val="0"/>
            </a:spcBef>
            <a:spcAft>
              <a:spcPct val="15000"/>
            </a:spcAft>
            <a:buChar char="•"/>
          </a:pPr>
          <a:r>
            <a:rPr lang="en-US" sz="1200" kern="1200" dirty="0"/>
            <a:t>The main control panel is installed for primary and secondary regulators, pressure regulators and warning lamps.</a:t>
          </a:r>
        </a:p>
      </dsp:txBody>
      <dsp:txXfrm rot="-5400000">
        <a:off x="2689070" y="1023907"/>
        <a:ext cx="4712405" cy="615703"/>
      </dsp:txXfrm>
    </dsp:sp>
    <dsp:sp modelId="{9C2158F3-80E8-43F5-B2BB-82B3E7E1A81A}">
      <dsp:nvSpPr>
        <dsp:cNvPr id="0" name=""/>
        <dsp:cNvSpPr/>
      </dsp:nvSpPr>
      <dsp:spPr>
        <a:xfrm>
          <a:off x="734" y="902734"/>
          <a:ext cx="2688336" cy="858047"/>
        </a:xfrm>
        <a:prstGeom prst="round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Manifold Systems</a:t>
          </a:r>
        </a:p>
      </dsp:txBody>
      <dsp:txXfrm>
        <a:off x="42620" y="944620"/>
        <a:ext cx="2604564" cy="774275"/>
      </dsp:txXfrm>
    </dsp:sp>
    <dsp:sp modelId="{904B4792-FCB7-4223-A4E2-156B02FBB70C}">
      <dsp:nvSpPr>
        <dsp:cNvPr id="0" name=""/>
        <dsp:cNvSpPr/>
      </dsp:nvSpPr>
      <dsp:spPr>
        <a:xfrm rot="5400000">
          <a:off x="4730054" y="-213536"/>
          <a:ext cx="670773" cy="4793546"/>
        </a:xfrm>
        <a:prstGeom prst="round2SameRect">
          <a:avLst/>
        </a:prstGeom>
        <a:solidFill>
          <a:schemeClr val="accent2">
            <a:tint val="40000"/>
            <a:alpha val="90000"/>
            <a:hueOff val="-1857840"/>
            <a:satOff val="3922"/>
            <a:lumOff val="404"/>
            <a:alphaOff val="0"/>
          </a:schemeClr>
        </a:solidFill>
        <a:ln w="15875" cap="flat" cmpd="sng" algn="ctr">
          <a:solidFill>
            <a:schemeClr val="accent2">
              <a:tint val="40000"/>
              <a:alpha val="90000"/>
              <a:hueOff val="-1857840"/>
              <a:satOff val="3922"/>
              <a:lumOff val="4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These are 2 or more compressors equipped with a receiver, derivers, regulators, filters, dew point monitors, and carbon dioxide alarms.</a:t>
          </a:r>
        </a:p>
      </dsp:txBody>
      <dsp:txXfrm rot="-5400000">
        <a:off x="2668668" y="1880594"/>
        <a:ext cx="4760802" cy="605285"/>
      </dsp:txXfrm>
    </dsp:sp>
    <dsp:sp modelId="{7E8C5306-E0EF-47CC-931D-A32FCDEA43FB}">
      <dsp:nvSpPr>
        <dsp:cNvPr id="0" name=""/>
        <dsp:cNvSpPr/>
      </dsp:nvSpPr>
      <dsp:spPr>
        <a:xfrm>
          <a:off x="734" y="1803684"/>
          <a:ext cx="2672584" cy="858047"/>
        </a:xfrm>
        <a:prstGeom prst="round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Medical Air Treatment Systems</a:t>
          </a:r>
        </a:p>
      </dsp:txBody>
      <dsp:txXfrm>
        <a:off x="42620" y="1845570"/>
        <a:ext cx="2588812" cy="774275"/>
      </dsp:txXfrm>
    </dsp:sp>
    <dsp:sp modelId="{E5FD3E9F-DD0E-492F-86BE-1599BD07E0C4}">
      <dsp:nvSpPr>
        <dsp:cNvPr id="0" name=""/>
        <dsp:cNvSpPr/>
      </dsp:nvSpPr>
      <dsp:spPr>
        <a:xfrm>
          <a:off x="734" y="2704635"/>
          <a:ext cx="2688336" cy="858047"/>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Vacuum Pumps</a:t>
          </a:r>
        </a:p>
      </dsp:txBody>
      <dsp:txXfrm>
        <a:off x="42620" y="2746521"/>
        <a:ext cx="2604564" cy="774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1763B-0AB2-47A2-AF4D-A0392F269332}">
      <dsp:nvSpPr>
        <dsp:cNvPr id="0" name=""/>
        <dsp:cNvSpPr/>
      </dsp:nvSpPr>
      <dsp:spPr>
        <a:xfrm rot="5400000">
          <a:off x="-210520" y="216142"/>
          <a:ext cx="1225226" cy="804184"/>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j-lt"/>
            </a:rPr>
            <a:t>Identity</a:t>
          </a:r>
        </a:p>
      </dsp:txBody>
      <dsp:txXfrm rot="-5400000">
        <a:off x="1" y="407713"/>
        <a:ext cx="804184" cy="421042"/>
      </dsp:txXfrm>
    </dsp:sp>
    <dsp:sp modelId="{2168C869-3EAA-47C0-9F33-D2F7EC4A1124}">
      <dsp:nvSpPr>
        <dsp:cNvPr id="0" name=""/>
        <dsp:cNvSpPr/>
      </dsp:nvSpPr>
      <dsp:spPr>
        <a:xfrm rot="5400000">
          <a:off x="4226164" y="-3377138"/>
          <a:ext cx="800707" cy="7612563"/>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None/>
          </a:pPr>
          <a:r>
            <a:rPr lang="en-US" sz="1400" kern="1200" dirty="0">
              <a:latin typeface="+mj-lt"/>
            </a:rPr>
            <a:t>   Identity is assured using gas-specific connections throughout the pipeline system, including terminal units, connectors etc., adhere to strict testing and commissioning procedures of the system</a:t>
          </a:r>
        </a:p>
      </dsp:txBody>
      <dsp:txXfrm rot="-5400000">
        <a:off x="820237" y="67876"/>
        <a:ext cx="7573476" cy="722533"/>
      </dsp:txXfrm>
    </dsp:sp>
    <dsp:sp modelId="{11371F39-0DDA-4324-9CC7-BFE683487A95}">
      <dsp:nvSpPr>
        <dsp:cNvPr id="0" name=""/>
        <dsp:cNvSpPr/>
      </dsp:nvSpPr>
      <dsp:spPr>
        <a:xfrm rot="5400000">
          <a:off x="-198792" y="1283047"/>
          <a:ext cx="1217821" cy="820236"/>
        </a:xfrm>
        <a:prstGeom prst="chevron">
          <a:avLst/>
        </a:prstGeom>
        <a:solidFill>
          <a:schemeClr val="accent2">
            <a:hueOff val="-443941"/>
            <a:satOff val="-195"/>
            <a:lumOff val="523"/>
            <a:alphaOff val="0"/>
          </a:schemeClr>
        </a:solidFill>
        <a:ln w="15875" cap="flat" cmpd="sng" algn="ctr">
          <a:solidFill>
            <a:schemeClr val="accent2">
              <a:hueOff val="-443941"/>
              <a:satOff val="-195"/>
              <a:lumOff val="52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Adequacy</a:t>
          </a:r>
        </a:p>
      </dsp:txBody>
      <dsp:txXfrm rot="-5400000">
        <a:off x="1" y="1494372"/>
        <a:ext cx="820236" cy="397585"/>
      </dsp:txXfrm>
    </dsp:sp>
    <dsp:sp modelId="{5440CB83-3C34-44B3-B9E9-2F4D11D7A6EE}">
      <dsp:nvSpPr>
        <dsp:cNvPr id="0" name=""/>
        <dsp:cNvSpPr/>
      </dsp:nvSpPr>
      <dsp:spPr>
        <a:xfrm rot="5400000">
          <a:off x="4226164" y="-2333219"/>
          <a:ext cx="800707" cy="7612563"/>
        </a:xfrm>
        <a:prstGeom prst="round2SameRect">
          <a:avLst/>
        </a:prstGeom>
        <a:solidFill>
          <a:schemeClr val="lt1">
            <a:alpha val="90000"/>
            <a:hueOff val="0"/>
            <a:satOff val="0"/>
            <a:lumOff val="0"/>
            <a:alphaOff val="0"/>
          </a:schemeClr>
        </a:solidFill>
        <a:ln w="15875" cap="flat" cmpd="sng" algn="ctr">
          <a:solidFill>
            <a:schemeClr val="accent2">
              <a:hueOff val="-443941"/>
              <a:satOff val="-195"/>
              <a:lumOff val="5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latin typeface="+mj-lt"/>
            </a:rPr>
            <a:t>    </a:t>
          </a:r>
          <a:r>
            <a:rPr lang="en-US" sz="1400" kern="1200" dirty="0">
              <a:latin typeface="+mj-lt"/>
            </a:rPr>
            <a:t>Depends on accurate assessment of demands and the selection of plant appropriate to the clinical/ medical demands on the system </a:t>
          </a:r>
        </a:p>
      </dsp:txBody>
      <dsp:txXfrm rot="-5400000">
        <a:off x="820237" y="1111795"/>
        <a:ext cx="7573476" cy="722533"/>
      </dsp:txXfrm>
    </dsp:sp>
    <dsp:sp modelId="{1C67EB09-EC54-489C-BE29-E1CDDDFAC301}">
      <dsp:nvSpPr>
        <dsp:cNvPr id="0" name=""/>
        <dsp:cNvSpPr/>
      </dsp:nvSpPr>
      <dsp:spPr>
        <a:xfrm rot="5400000">
          <a:off x="-198792" y="2354275"/>
          <a:ext cx="1217821" cy="820236"/>
        </a:xfrm>
        <a:prstGeom prst="chevron">
          <a:avLst/>
        </a:prstGeom>
        <a:solidFill>
          <a:schemeClr val="accent2">
            <a:hueOff val="-887883"/>
            <a:satOff val="-391"/>
            <a:lumOff val="1046"/>
            <a:alphaOff val="0"/>
          </a:schemeClr>
        </a:solidFill>
        <a:ln w="15875" cap="flat" cmpd="sng" algn="ctr">
          <a:solidFill>
            <a:schemeClr val="accent2">
              <a:hueOff val="-887883"/>
              <a:satOff val="-391"/>
              <a:lumOff val="104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Continuity</a:t>
          </a:r>
        </a:p>
      </dsp:txBody>
      <dsp:txXfrm rot="-5400000">
        <a:off x="1" y="2565600"/>
        <a:ext cx="820236" cy="397585"/>
      </dsp:txXfrm>
    </dsp:sp>
    <dsp:sp modelId="{45417F44-2748-426A-9F16-D7FF0406E5A6}">
      <dsp:nvSpPr>
        <dsp:cNvPr id="0" name=""/>
        <dsp:cNvSpPr/>
      </dsp:nvSpPr>
      <dsp:spPr>
        <a:xfrm rot="5400000">
          <a:off x="4226164" y="-1250444"/>
          <a:ext cx="800707" cy="7612563"/>
        </a:xfrm>
        <a:prstGeom prst="round2SameRect">
          <a:avLst/>
        </a:prstGeom>
        <a:solidFill>
          <a:schemeClr val="lt1">
            <a:alpha val="90000"/>
            <a:hueOff val="0"/>
            <a:satOff val="0"/>
            <a:lumOff val="0"/>
            <a:alphaOff val="0"/>
          </a:schemeClr>
        </a:solidFill>
        <a:ln w="15875" cap="flat" cmpd="sng" algn="ctr">
          <a:solidFill>
            <a:schemeClr val="accent2">
              <a:hueOff val="-887883"/>
              <a:satOff val="-391"/>
              <a:lumOff val="10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en-US" sz="1300" kern="1200" dirty="0">
              <a:latin typeface="+mj-lt"/>
            </a:rPr>
            <a:t>   It is achieved by the specification of system that has duplicate components. The provision of alarm systems and connection to the emergency power supply system.  Surgical air system are not considered to be life-support system and therefore duplicate components are not normally required, an emergency/ secondary supply is provided</a:t>
          </a:r>
        </a:p>
      </dsp:txBody>
      <dsp:txXfrm rot="-5400000">
        <a:off x="820237" y="2194570"/>
        <a:ext cx="7573476" cy="722533"/>
      </dsp:txXfrm>
    </dsp:sp>
    <dsp:sp modelId="{0A46F4E9-DA41-42AF-84F6-6258F36F4689}">
      <dsp:nvSpPr>
        <dsp:cNvPr id="0" name=""/>
        <dsp:cNvSpPr/>
      </dsp:nvSpPr>
      <dsp:spPr>
        <a:xfrm rot="5400000">
          <a:off x="-198792" y="3425503"/>
          <a:ext cx="1217821" cy="820236"/>
        </a:xfrm>
        <a:prstGeom prst="chevron">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Quality of supply</a:t>
          </a:r>
        </a:p>
      </dsp:txBody>
      <dsp:txXfrm rot="-5400000">
        <a:off x="1" y="3636828"/>
        <a:ext cx="820236" cy="397585"/>
      </dsp:txXfrm>
    </dsp:sp>
    <dsp:sp modelId="{CAC3E968-634F-4CA2-BE91-396FF6C7CE1D}">
      <dsp:nvSpPr>
        <dsp:cNvPr id="0" name=""/>
        <dsp:cNvSpPr/>
      </dsp:nvSpPr>
      <dsp:spPr>
        <a:xfrm rot="5400000">
          <a:off x="4226164" y="-179216"/>
          <a:ext cx="800707" cy="7612563"/>
        </a:xfrm>
        <a:prstGeom prst="round2SameRect">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Clr>
              <a:schemeClr val="accent2"/>
            </a:buClr>
            <a:buFont typeface="+mj-lt"/>
            <a:buNone/>
          </a:pPr>
          <a:r>
            <a:rPr lang="en-US" sz="1400" kern="1200" dirty="0">
              <a:latin typeface="+mj-lt"/>
            </a:rPr>
            <a:t>   It is achieved using gases purchased to the appropriate Ph. Eur. Requirements or produced by plant performing to specific standards, by the maintenance of cleanliness throughout the installation of the system, and by the implementation of the various testing and commissioning procedures.</a:t>
          </a:r>
        </a:p>
      </dsp:txBody>
      <dsp:txXfrm rot="-5400000">
        <a:off x="820237" y="3265798"/>
        <a:ext cx="7573476" cy="72253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D639E04-AF50-4747-B5FD-D8E4D078DF49}"/>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mn-ea"/>
              </a:defRPr>
            </a:lvl1pPr>
          </a:lstStyle>
          <a:p>
            <a:pPr>
              <a:defRPr/>
            </a:pPr>
            <a:endParaRPr lang="en-US" altLang="en-US" dirty="0"/>
          </a:p>
        </p:txBody>
      </p:sp>
      <p:sp>
        <p:nvSpPr>
          <p:cNvPr id="10243" name="Rectangle 3">
            <a:extLst>
              <a:ext uri="{FF2B5EF4-FFF2-40B4-BE49-F238E27FC236}">
                <a16:creationId xmlns:a16="http://schemas.microsoft.com/office/drawing/2014/main" id="{F80BC0C8-1EE7-4FF4-BA91-934C5CA3FC27}"/>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mn-ea"/>
              </a:defRPr>
            </a:lvl1pPr>
          </a:lstStyle>
          <a:p>
            <a:pPr>
              <a:defRPr/>
            </a:pPr>
            <a:endParaRPr lang="en-US" altLang="en-US" dirty="0"/>
          </a:p>
        </p:txBody>
      </p:sp>
      <p:sp>
        <p:nvSpPr>
          <p:cNvPr id="11268" name="Rectangle 4">
            <a:extLst>
              <a:ext uri="{FF2B5EF4-FFF2-40B4-BE49-F238E27FC236}">
                <a16:creationId xmlns:a16="http://schemas.microsoft.com/office/drawing/2014/main" id="{51EEDAA5-14B8-4653-8D80-39D68E9D923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C5E485B7-CD74-44B2-87DF-C2BE4ECCBCBA}"/>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0246" name="Rectangle 6">
            <a:extLst>
              <a:ext uri="{FF2B5EF4-FFF2-40B4-BE49-F238E27FC236}">
                <a16:creationId xmlns:a16="http://schemas.microsoft.com/office/drawing/2014/main" id="{53EFD297-3D9E-4F85-96B5-0DF6B8D5B226}"/>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mn-ea"/>
              </a:defRPr>
            </a:lvl1pPr>
          </a:lstStyle>
          <a:p>
            <a:pPr>
              <a:defRPr/>
            </a:pPr>
            <a:endParaRPr lang="en-US" altLang="en-US" dirty="0"/>
          </a:p>
        </p:txBody>
      </p:sp>
      <p:sp>
        <p:nvSpPr>
          <p:cNvPr id="10247" name="Rectangle 7">
            <a:extLst>
              <a:ext uri="{FF2B5EF4-FFF2-40B4-BE49-F238E27FC236}">
                <a16:creationId xmlns:a16="http://schemas.microsoft.com/office/drawing/2014/main" id="{4866D43E-0874-4FFC-A666-470B4239130C}"/>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3F5F9EDA-F266-42C4-ACEE-B2F97896B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rgbClr val="FF0000"/>
                </a:solidFill>
                <a:latin typeface="Arial" pitchFamily="34" charset="0"/>
                <a:ea typeface="MS PGothic" panose="020B0600070205080204" pitchFamily="34" charset="-128"/>
                <a:cs typeface="+mn-cs"/>
              </a:rPr>
              <a:t>May add the MOH logo if required/requested by host country government </a:t>
            </a:r>
          </a:p>
          <a:p>
            <a:endParaRPr lang="en-US" dirty="0">
              <a:solidFill>
                <a:srgbClr val="FF0000"/>
              </a:solidFill>
            </a:endParaRPr>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1</a:t>
            </a:fld>
            <a:endParaRPr lang="en-US" altLang="en-US"/>
          </a:p>
        </p:txBody>
      </p:sp>
    </p:spTree>
    <p:extLst>
      <p:ext uri="{BB962C8B-B14F-4D97-AF65-F5344CB8AC3E}">
        <p14:creationId xmlns:p14="http://schemas.microsoft.com/office/powerpoint/2010/main" val="52643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16</a:t>
            </a:fld>
            <a:endParaRPr lang="en-US" altLang="en-US" dirty="0"/>
          </a:p>
        </p:txBody>
      </p:sp>
    </p:spTree>
    <p:extLst>
      <p:ext uri="{BB962C8B-B14F-4D97-AF65-F5344CB8AC3E}">
        <p14:creationId xmlns:p14="http://schemas.microsoft.com/office/powerpoint/2010/main" val="61958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18</a:t>
            </a:fld>
            <a:endParaRPr lang="en-US" altLang="en-US" dirty="0"/>
          </a:p>
        </p:txBody>
      </p:sp>
    </p:spTree>
    <p:extLst>
      <p:ext uri="{BB962C8B-B14F-4D97-AF65-F5344CB8AC3E}">
        <p14:creationId xmlns:p14="http://schemas.microsoft.com/office/powerpoint/2010/main" val="117276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655DE05-5FD4-4FAA-8B5D-02F41F3B7EB9}"/>
              </a:ext>
            </a:extLst>
          </p:cNvPr>
          <p:cNvSpPr>
            <a:spLocks noGrp="1" noRot="1" noChangeAspect="1" noChangeArrowheads="1" noTextEdit="1"/>
          </p:cNvSpPr>
          <p:nvPr>
            <p:ph type="sldImg"/>
          </p:nvPr>
        </p:nvSpPr>
        <p:spPr>
          <a:xfrm>
            <a:off x="1143000" y="685800"/>
            <a:ext cx="4572000" cy="3429000"/>
          </a:xfrm>
          <a:ln/>
        </p:spPr>
      </p:sp>
      <p:sp>
        <p:nvSpPr>
          <p:cNvPr id="16387" name="Notes Placeholder 2">
            <a:extLst>
              <a:ext uri="{FF2B5EF4-FFF2-40B4-BE49-F238E27FC236}">
                <a16:creationId xmlns:a16="http://schemas.microsoft.com/office/drawing/2014/main" id="{F81E2EA0-527B-4974-9CF6-172DB53CC8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6388" name="Slide Number Placeholder 3">
            <a:extLst>
              <a:ext uri="{FF2B5EF4-FFF2-40B4-BE49-F238E27FC236}">
                <a16:creationId xmlns:a16="http://schemas.microsoft.com/office/drawing/2014/main" id="{647F3704-37CB-4DE6-8D5C-F432E43AC97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0A8CAC4-F2AC-41F8-A2C3-F99E9FC388DD}" type="slidenum">
              <a:rPr lang="en-US" altLang="en-US">
                <a:solidFill>
                  <a:srgbClr val="000000"/>
                </a:solidFill>
                <a:latin typeface="Calibri" panose="020F0502020204030204" pitchFamily="34" charset="0"/>
              </a:rPr>
              <a:pPr/>
              <a:t>19</a:t>
            </a:fld>
            <a:endParaRPr lang="en-US"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17452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655DE05-5FD4-4FAA-8B5D-02F41F3B7EB9}"/>
              </a:ext>
            </a:extLst>
          </p:cNvPr>
          <p:cNvSpPr>
            <a:spLocks noGrp="1" noRot="1" noChangeAspect="1" noChangeArrowheads="1" noTextEdit="1"/>
          </p:cNvSpPr>
          <p:nvPr>
            <p:ph type="sldImg"/>
          </p:nvPr>
        </p:nvSpPr>
        <p:spPr>
          <a:xfrm>
            <a:off x="1143000" y="685800"/>
            <a:ext cx="4572000" cy="3429000"/>
          </a:xfrm>
          <a:ln/>
        </p:spPr>
      </p:sp>
      <p:sp>
        <p:nvSpPr>
          <p:cNvPr id="16387" name="Notes Placeholder 2">
            <a:extLst>
              <a:ext uri="{FF2B5EF4-FFF2-40B4-BE49-F238E27FC236}">
                <a16:creationId xmlns:a16="http://schemas.microsoft.com/office/drawing/2014/main" id="{F81E2EA0-527B-4974-9CF6-172DB53CC8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6388" name="Slide Number Placeholder 3">
            <a:extLst>
              <a:ext uri="{FF2B5EF4-FFF2-40B4-BE49-F238E27FC236}">
                <a16:creationId xmlns:a16="http://schemas.microsoft.com/office/drawing/2014/main" id="{647F3704-37CB-4DE6-8D5C-F432E43AC97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0A8CAC4-F2AC-41F8-A2C3-F99E9FC388DD}" type="slidenum">
              <a:rPr lang="en-US" altLang="en-US">
                <a:solidFill>
                  <a:srgbClr val="000000"/>
                </a:solidFill>
                <a:latin typeface="Calibri" panose="020F0502020204030204" pitchFamily="34" charset="0"/>
              </a:rPr>
              <a:pPr/>
              <a:t>24</a:t>
            </a:fld>
            <a:endParaRPr lang="en-US"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2227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25</a:t>
            </a:fld>
            <a:endParaRPr lang="en-US" altLang="en-US" dirty="0"/>
          </a:p>
        </p:txBody>
      </p:sp>
    </p:spTree>
    <p:extLst>
      <p:ext uri="{BB962C8B-B14F-4D97-AF65-F5344CB8AC3E}">
        <p14:creationId xmlns:p14="http://schemas.microsoft.com/office/powerpoint/2010/main" val="70638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655DE05-5FD4-4FAA-8B5D-02F41F3B7EB9}"/>
              </a:ext>
            </a:extLst>
          </p:cNvPr>
          <p:cNvSpPr>
            <a:spLocks noGrp="1" noRot="1" noChangeAspect="1" noChangeArrowheads="1" noTextEdit="1"/>
          </p:cNvSpPr>
          <p:nvPr>
            <p:ph type="sldImg"/>
          </p:nvPr>
        </p:nvSpPr>
        <p:spPr>
          <a:xfrm>
            <a:off x="1143000" y="685800"/>
            <a:ext cx="4572000" cy="3429000"/>
          </a:xfrm>
          <a:ln/>
        </p:spPr>
      </p:sp>
      <p:sp>
        <p:nvSpPr>
          <p:cNvPr id="16387" name="Notes Placeholder 2">
            <a:extLst>
              <a:ext uri="{FF2B5EF4-FFF2-40B4-BE49-F238E27FC236}">
                <a16:creationId xmlns:a16="http://schemas.microsoft.com/office/drawing/2014/main" id="{F81E2EA0-527B-4974-9CF6-172DB53CC8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6388" name="Slide Number Placeholder 3">
            <a:extLst>
              <a:ext uri="{FF2B5EF4-FFF2-40B4-BE49-F238E27FC236}">
                <a16:creationId xmlns:a16="http://schemas.microsoft.com/office/drawing/2014/main" id="{647F3704-37CB-4DE6-8D5C-F432E43AC97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0A8CAC4-F2AC-41F8-A2C3-F99E9FC388DD}" type="slidenum">
              <a:rPr lang="en-US" altLang="en-US">
                <a:solidFill>
                  <a:srgbClr val="000000"/>
                </a:solidFill>
                <a:latin typeface="Calibri" panose="020F0502020204030204" pitchFamily="34" charset="0"/>
              </a:rPr>
              <a:pPr/>
              <a:t>27</a:t>
            </a:fld>
            <a:endParaRPr lang="en-US"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4880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31</a:t>
            </a:fld>
            <a:endParaRPr lang="en-US" altLang="en-US" dirty="0"/>
          </a:p>
        </p:txBody>
      </p:sp>
    </p:spTree>
    <p:extLst>
      <p:ext uri="{BB962C8B-B14F-4D97-AF65-F5344CB8AC3E}">
        <p14:creationId xmlns:p14="http://schemas.microsoft.com/office/powerpoint/2010/main" val="66603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32</a:t>
            </a:fld>
            <a:endParaRPr lang="en-US" altLang="en-US"/>
          </a:p>
        </p:txBody>
      </p:sp>
    </p:spTree>
    <p:extLst>
      <p:ext uri="{BB962C8B-B14F-4D97-AF65-F5344CB8AC3E}">
        <p14:creationId xmlns:p14="http://schemas.microsoft.com/office/powerpoint/2010/main" val="229002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2</a:t>
            </a:fld>
            <a:endParaRPr lang="en-US" altLang="en-US" dirty="0"/>
          </a:p>
        </p:txBody>
      </p:sp>
    </p:spTree>
    <p:extLst>
      <p:ext uri="{BB962C8B-B14F-4D97-AF65-F5344CB8AC3E}">
        <p14:creationId xmlns:p14="http://schemas.microsoft.com/office/powerpoint/2010/main" val="2953426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655DE05-5FD4-4FAA-8B5D-02F41F3B7EB9}"/>
              </a:ext>
            </a:extLst>
          </p:cNvPr>
          <p:cNvSpPr>
            <a:spLocks noGrp="1" noRot="1" noChangeAspect="1" noChangeArrowheads="1" noTextEdit="1"/>
          </p:cNvSpPr>
          <p:nvPr>
            <p:ph type="sldImg"/>
          </p:nvPr>
        </p:nvSpPr>
        <p:spPr>
          <a:xfrm>
            <a:off x="1143000" y="685800"/>
            <a:ext cx="4572000" cy="3429000"/>
          </a:xfrm>
          <a:ln/>
        </p:spPr>
      </p:sp>
      <p:sp>
        <p:nvSpPr>
          <p:cNvPr id="16387" name="Notes Placeholder 2">
            <a:extLst>
              <a:ext uri="{FF2B5EF4-FFF2-40B4-BE49-F238E27FC236}">
                <a16:creationId xmlns:a16="http://schemas.microsoft.com/office/drawing/2014/main" id="{F81E2EA0-527B-4974-9CF6-172DB53CC8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6388" name="Slide Number Placeholder 3">
            <a:extLst>
              <a:ext uri="{FF2B5EF4-FFF2-40B4-BE49-F238E27FC236}">
                <a16:creationId xmlns:a16="http://schemas.microsoft.com/office/drawing/2014/main" id="{647F3704-37CB-4DE6-8D5C-F432E43AC97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0A8CAC4-F2AC-41F8-A2C3-F99E9FC388DD}" type="slidenum">
              <a:rPr lang="en-US" altLang="en-US">
                <a:solidFill>
                  <a:srgbClr val="000000"/>
                </a:solidFill>
                <a:latin typeface="Calibri" panose="020F0502020204030204" pitchFamily="34" charset="0"/>
              </a:rPr>
              <a:pPr/>
              <a:t>3</a:t>
            </a:fld>
            <a:endParaRPr lang="en-US"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78791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4</a:t>
            </a:fld>
            <a:endParaRPr lang="en-US" altLang="en-US" dirty="0"/>
          </a:p>
        </p:txBody>
      </p:sp>
    </p:spTree>
    <p:extLst>
      <p:ext uri="{BB962C8B-B14F-4D97-AF65-F5344CB8AC3E}">
        <p14:creationId xmlns:p14="http://schemas.microsoft.com/office/powerpoint/2010/main" val="1056550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5</a:t>
            </a:fld>
            <a:endParaRPr lang="en-US" altLang="en-US" dirty="0"/>
          </a:p>
        </p:txBody>
      </p:sp>
    </p:spTree>
    <p:extLst>
      <p:ext uri="{BB962C8B-B14F-4D97-AF65-F5344CB8AC3E}">
        <p14:creationId xmlns:p14="http://schemas.microsoft.com/office/powerpoint/2010/main" val="113055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6</a:t>
            </a:fld>
            <a:endParaRPr lang="en-US" altLang="en-US" dirty="0"/>
          </a:p>
        </p:txBody>
      </p:sp>
    </p:spTree>
    <p:extLst>
      <p:ext uri="{BB962C8B-B14F-4D97-AF65-F5344CB8AC3E}">
        <p14:creationId xmlns:p14="http://schemas.microsoft.com/office/powerpoint/2010/main" val="210415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7</a:t>
            </a:fld>
            <a:endParaRPr lang="en-US" altLang="en-US" dirty="0"/>
          </a:p>
        </p:txBody>
      </p:sp>
    </p:spTree>
    <p:extLst>
      <p:ext uri="{BB962C8B-B14F-4D97-AF65-F5344CB8AC3E}">
        <p14:creationId xmlns:p14="http://schemas.microsoft.com/office/powerpoint/2010/main" val="2943737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655DE05-5FD4-4FAA-8B5D-02F41F3B7EB9}"/>
              </a:ext>
            </a:extLst>
          </p:cNvPr>
          <p:cNvSpPr>
            <a:spLocks noGrp="1" noRot="1" noChangeAspect="1" noChangeArrowheads="1" noTextEdit="1"/>
          </p:cNvSpPr>
          <p:nvPr>
            <p:ph type="sldImg"/>
          </p:nvPr>
        </p:nvSpPr>
        <p:spPr>
          <a:xfrm>
            <a:off x="1143000" y="685800"/>
            <a:ext cx="4572000" cy="3429000"/>
          </a:xfrm>
          <a:ln/>
        </p:spPr>
      </p:sp>
      <p:sp>
        <p:nvSpPr>
          <p:cNvPr id="16387" name="Notes Placeholder 2">
            <a:extLst>
              <a:ext uri="{FF2B5EF4-FFF2-40B4-BE49-F238E27FC236}">
                <a16:creationId xmlns:a16="http://schemas.microsoft.com/office/drawing/2014/main" id="{F81E2EA0-527B-4974-9CF6-172DB53CC87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6388" name="Slide Number Placeholder 3">
            <a:extLst>
              <a:ext uri="{FF2B5EF4-FFF2-40B4-BE49-F238E27FC236}">
                <a16:creationId xmlns:a16="http://schemas.microsoft.com/office/drawing/2014/main" id="{647F3704-37CB-4DE6-8D5C-F432E43AC97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0A8CAC4-F2AC-41F8-A2C3-F99E9FC388DD}" type="slidenum">
              <a:rPr lang="en-US" altLang="en-US">
                <a:solidFill>
                  <a:srgbClr val="000000"/>
                </a:solidFill>
                <a:latin typeface="Calibri" panose="020F0502020204030204" pitchFamily="34" charset="0"/>
              </a:rPr>
              <a:pPr/>
              <a:t>11</a:t>
            </a:fld>
            <a:endParaRPr lang="en-US"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42516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9EDA-F266-42C4-ACEE-B2F97896B32F}" type="slidenum">
              <a:rPr lang="en-US" altLang="en-US" smtClean="0"/>
              <a:pPr/>
              <a:t>15</a:t>
            </a:fld>
            <a:endParaRPr lang="en-US" altLang="en-US" dirty="0"/>
          </a:p>
        </p:txBody>
      </p:sp>
    </p:spTree>
    <p:extLst>
      <p:ext uri="{BB962C8B-B14F-4D97-AF65-F5344CB8AC3E}">
        <p14:creationId xmlns:p14="http://schemas.microsoft.com/office/powerpoint/2010/main" val="971689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875705-4EB7-4052-941D-FB671504DE81}" type="slidenum">
              <a:rPr lang="en-US" altLang="en-US" smtClean="0"/>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A016369-B3D0-4B68-BAD2-37B54F87C632}"/>
              </a:ext>
            </a:extLst>
          </p:cNvPr>
          <p:cNvSpPr/>
          <p:nvPr userDrawn="1"/>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2" descr="A picture containing drawing&#10;&#10;Description generated with very high confidence">
            <a:extLst>
              <a:ext uri="{FF2B5EF4-FFF2-40B4-BE49-F238E27FC236}">
                <a16:creationId xmlns:a16="http://schemas.microsoft.com/office/drawing/2014/main" id="{852B01DB-991A-421F-9D13-20A2370D6C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7814" y="5251450"/>
            <a:ext cx="149225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A close up of a sign&#10;&#10;Description generated with very high confidence">
            <a:extLst>
              <a:ext uri="{FF2B5EF4-FFF2-40B4-BE49-F238E27FC236}">
                <a16:creationId xmlns:a16="http://schemas.microsoft.com/office/drawing/2014/main" id="{142AA35F-FC2D-40F6-9A00-FA927A0A515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97400" y="5249865"/>
            <a:ext cx="16002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586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833B55E-D0FA-4C46-9BF4-5D095C47E04B}" type="datetime1">
              <a:rPr lang="en-US" smtClean="0"/>
              <a:pPr>
                <a:defRPr/>
              </a:pPr>
              <a:t>2/2/2022</a:t>
            </a:fld>
            <a:endParaRPr lang="en-US" dirty="0"/>
          </a:p>
        </p:txBody>
      </p:sp>
      <p:sp>
        <p:nvSpPr>
          <p:cNvPr id="5" name="Footer Placeholder 4"/>
          <p:cNvSpPr>
            <a:spLocks noGrp="1"/>
          </p:cNvSpPr>
          <p:nvPr>
            <p:ph type="ftr" sz="quarter" idx="11"/>
          </p:nvPr>
        </p:nvSpPr>
        <p:spPr/>
        <p:txBody>
          <a:bodyPr/>
          <a:lstStyle/>
          <a:p>
            <a:pPr>
              <a:defRPr/>
            </a:pPr>
            <a:r>
              <a:rPr lang="en-US"/>
              <a:t>Reaching Impact, Saturation, and Epidemic Control (RISE)</a:t>
            </a:r>
            <a:endParaRPr lang="en-US" dirty="0"/>
          </a:p>
        </p:txBody>
      </p:sp>
      <p:sp>
        <p:nvSpPr>
          <p:cNvPr id="6" name="Slide Number Placeholder 5"/>
          <p:cNvSpPr>
            <a:spLocks noGrp="1"/>
          </p:cNvSpPr>
          <p:nvPr>
            <p:ph type="sldNum" sz="quarter" idx="12"/>
          </p:nvPr>
        </p:nvSpPr>
        <p:spPr/>
        <p:txBody>
          <a:bodyPr/>
          <a:lstStyle/>
          <a:p>
            <a:fld id="{AA04F2C4-EBE5-41A3-99D4-D15F2522DBC8}" type="slidenum">
              <a:rPr lang="en-US" altLang="en-US" smtClean="0"/>
              <a:pPr/>
              <a:t>‹#›</a:t>
            </a:fld>
            <a:endParaRPr lang="en-US" altLang="en-US" dirty="0"/>
          </a:p>
        </p:txBody>
      </p:sp>
    </p:spTree>
    <p:extLst>
      <p:ext uri="{BB962C8B-B14F-4D97-AF65-F5344CB8AC3E}">
        <p14:creationId xmlns:p14="http://schemas.microsoft.com/office/powerpoint/2010/main" val="411281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BCC588E-2D21-42C1-8956-C11296CA81F5}" type="datetime1">
              <a:rPr lang="en-US" smtClean="0"/>
              <a:pPr>
                <a:defRPr/>
              </a:pPr>
              <a:t>2/2/2022</a:t>
            </a:fld>
            <a:endParaRPr lang="en-US" dirty="0"/>
          </a:p>
        </p:txBody>
      </p:sp>
      <p:sp>
        <p:nvSpPr>
          <p:cNvPr id="5" name="Footer Placeholder 4"/>
          <p:cNvSpPr>
            <a:spLocks noGrp="1"/>
          </p:cNvSpPr>
          <p:nvPr>
            <p:ph type="ftr" sz="quarter" idx="11"/>
          </p:nvPr>
        </p:nvSpPr>
        <p:spPr/>
        <p:txBody>
          <a:bodyPr/>
          <a:lstStyle/>
          <a:p>
            <a:pPr>
              <a:defRPr/>
            </a:pPr>
            <a:r>
              <a:rPr lang="en-US"/>
              <a:t>Reaching Impact, Saturation, and Epidemic Control (RISE)</a:t>
            </a:r>
            <a:endParaRPr lang="en-US" dirty="0"/>
          </a:p>
        </p:txBody>
      </p:sp>
      <p:sp>
        <p:nvSpPr>
          <p:cNvPr id="6" name="Slide Number Placeholder 5"/>
          <p:cNvSpPr>
            <a:spLocks noGrp="1"/>
          </p:cNvSpPr>
          <p:nvPr>
            <p:ph type="sldNum" sz="quarter" idx="12"/>
          </p:nvPr>
        </p:nvSpPr>
        <p:spPr/>
        <p:txBody>
          <a:bodyPr/>
          <a:lstStyle/>
          <a:p>
            <a:fld id="{80A71C80-4140-4CF8-93BF-84BBD1FE09E5}" type="slidenum">
              <a:rPr lang="en-US" altLang="en-US" smtClean="0"/>
              <a:pPr/>
              <a:t>‹#›</a:t>
            </a:fld>
            <a:endParaRPr lang="en-US" altLang="en-US" dirty="0"/>
          </a:p>
        </p:txBody>
      </p:sp>
    </p:spTree>
    <p:extLst>
      <p:ext uri="{BB962C8B-B14F-4D97-AF65-F5344CB8AC3E}">
        <p14:creationId xmlns:p14="http://schemas.microsoft.com/office/powerpoint/2010/main" val="221907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F209926A-CACE-4D61-88B3-F36EBEA533EB}"/>
              </a:ext>
            </a:extLst>
          </p:cNvPr>
          <p:cNvSpPr>
            <a:spLocks noGrp="1"/>
          </p:cNvSpPr>
          <p:nvPr>
            <p:ph type="dt" sz="half" idx="10"/>
          </p:nvPr>
        </p:nvSpPr>
        <p:spPr/>
        <p:txBody>
          <a:bodyPr/>
          <a:lstStyle>
            <a:lvl1pPr>
              <a:defRPr/>
            </a:lvl1pPr>
          </a:lstStyle>
          <a:p>
            <a:pPr>
              <a:defRPr/>
            </a:pPr>
            <a:fld id="{0846EC9B-4D38-445B-810E-16156BC74C04}" type="datetime1">
              <a:rPr lang="en-US"/>
              <a:pPr>
                <a:defRPr/>
              </a:pPr>
              <a:t>2/2/2022</a:t>
            </a:fld>
            <a:endParaRPr lang="en-US" dirty="0"/>
          </a:p>
        </p:txBody>
      </p:sp>
      <p:sp>
        <p:nvSpPr>
          <p:cNvPr id="4" name="Footer Placeholder 4">
            <a:extLst>
              <a:ext uri="{FF2B5EF4-FFF2-40B4-BE49-F238E27FC236}">
                <a16:creationId xmlns:a16="http://schemas.microsoft.com/office/drawing/2014/main" id="{69FE0168-4467-458F-9302-0BF125133731}"/>
              </a:ext>
            </a:extLst>
          </p:cNvPr>
          <p:cNvSpPr>
            <a:spLocks noGrp="1"/>
          </p:cNvSpPr>
          <p:nvPr>
            <p:ph type="ftr" sz="quarter" idx="11"/>
          </p:nvPr>
        </p:nvSpPr>
        <p:spPr/>
        <p:txBody>
          <a:bodyPr/>
          <a:lstStyle>
            <a:lvl1pPr>
              <a:defRPr/>
            </a:lvl1pPr>
          </a:lstStyle>
          <a:p>
            <a:pPr>
              <a:defRPr/>
            </a:pPr>
            <a:r>
              <a:rPr lang="en-US" dirty="0"/>
              <a:t>Reaching Impact, Saturation, and Epidemic Control (RISE)</a:t>
            </a:r>
          </a:p>
        </p:txBody>
      </p:sp>
      <p:sp>
        <p:nvSpPr>
          <p:cNvPr id="5" name="Slide Number Placeholder 5">
            <a:extLst>
              <a:ext uri="{FF2B5EF4-FFF2-40B4-BE49-F238E27FC236}">
                <a16:creationId xmlns:a16="http://schemas.microsoft.com/office/drawing/2014/main" id="{ADEC7BE4-5BF3-4A4F-B7CC-D98A32A54DF3}"/>
              </a:ext>
            </a:extLst>
          </p:cNvPr>
          <p:cNvSpPr>
            <a:spLocks noGrp="1"/>
          </p:cNvSpPr>
          <p:nvPr>
            <p:ph type="sldNum" sz="quarter" idx="12"/>
          </p:nvPr>
        </p:nvSpPr>
        <p:spPr/>
        <p:txBody>
          <a:bodyPr/>
          <a:lstStyle>
            <a:lvl1pPr>
              <a:defRPr/>
            </a:lvl1pPr>
          </a:lstStyle>
          <a:p>
            <a:fld id="{9F941C2A-6BAB-4279-B849-D6389F34E1CF}" type="slidenum">
              <a:rPr lang="en-US" altLang="en-US"/>
              <a:pPr/>
              <a:t>‹#›</a:t>
            </a:fld>
            <a:endParaRPr lang="en-US" altLang="en-US" dirty="0"/>
          </a:p>
        </p:txBody>
      </p:sp>
    </p:spTree>
    <p:extLst>
      <p:ext uri="{BB962C8B-B14F-4D97-AF65-F5344CB8AC3E}">
        <p14:creationId xmlns:p14="http://schemas.microsoft.com/office/powerpoint/2010/main" val="208405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3"/>
          <p:cNvSpPr>
            <a:spLocks noGrp="1"/>
          </p:cNvSpPr>
          <p:nvPr>
            <p:ph sz="half" idx="2"/>
          </p:nvPr>
        </p:nvSpPr>
        <p:spPr>
          <a:xfrm>
            <a:off x="933104" y="2037126"/>
            <a:ext cx="6492240" cy="3286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F417B0ED-9D25-494A-9879-2269D48D7443}"/>
              </a:ext>
            </a:extLst>
          </p:cNvPr>
          <p:cNvSpPr>
            <a:spLocks noGrp="1"/>
          </p:cNvSpPr>
          <p:nvPr>
            <p:ph type="ftr" sz="quarter" idx="10"/>
          </p:nvPr>
        </p:nvSpPr>
        <p:spPr/>
        <p:txBody>
          <a:bodyPr/>
          <a:lstStyle>
            <a:lvl1pPr>
              <a:defRPr>
                <a:solidFill>
                  <a:schemeClr val="tx1"/>
                </a:solidFill>
              </a:defRPr>
            </a:lvl1pPr>
          </a:lstStyle>
          <a:p>
            <a:pPr>
              <a:defRPr/>
            </a:pPr>
            <a:r>
              <a:rPr lang="en-US" dirty="0"/>
              <a:t>Reaching Impact, Saturation, and Epidemic Control (RISE)</a:t>
            </a:r>
          </a:p>
        </p:txBody>
      </p:sp>
    </p:spTree>
    <p:extLst>
      <p:ext uri="{BB962C8B-B14F-4D97-AF65-F5344CB8AC3E}">
        <p14:creationId xmlns:p14="http://schemas.microsoft.com/office/powerpoint/2010/main" val="3420105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TH: Blank Header/Foot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96619" y="6286503"/>
            <a:ext cx="513982" cy="294957"/>
          </a:xfrm>
          <a:prstGeom prst="rect">
            <a:avLst/>
          </a:prstGeom>
        </p:spPr>
      </p:pic>
      <p:sp>
        <p:nvSpPr>
          <p:cNvPr id="10" name="Slide Number Placeholder 49"/>
          <p:cNvSpPr txBox="1">
            <a:spLocks/>
          </p:cNvSpPr>
          <p:nvPr userDrawn="1"/>
        </p:nvSpPr>
        <p:spPr>
          <a:xfrm>
            <a:off x="339152" y="6404349"/>
            <a:ext cx="318135" cy="182562"/>
          </a:xfrm>
          <a:prstGeom prst="rect">
            <a:avLst/>
          </a:prstGeom>
        </p:spPr>
        <p:txBody>
          <a:bodyPr lIns="0" tIns="0" rIns="0" bIns="0" anchor="b"/>
          <a:lstStyle>
            <a:defPPr>
              <a:defRPr lang="en-US"/>
            </a:defPPr>
            <a:lvl1pPr marL="0" algn="r" defTabSz="914400" rtl="0" eaLnBrk="1" latinLnBrk="0" hangingPunct="1">
              <a:defRPr sz="700" kern="1200">
                <a:solidFill>
                  <a:srgbClr val="464F60"/>
                </a:solidFill>
                <a:latin typeface="Courier"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1382DBD-422C-46A9-94ED-8BDB34CA9651}" type="slidenum">
              <a:rPr lang="en-US" sz="525" smtClean="0">
                <a:solidFill>
                  <a:schemeClr val="accent4">
                    <a:lumMod val="75000"/>
                  </a:schemeClr>
                </a:solidFill>
                <a:latin typeface="Arial" panose="020B0604020202020204" pitchFamily="34" charset="0"/>
                <a:cs typeface="Arial" panose="020B0604020202020204" pitchFamily="34" charset="0"/>
              </a:rPr>
              <a:pPr algn="r"/>
              <a:t>‹#›</a:t>
            </a:fld>
            <a:endParaRPr lang="en-US" sz="525" dirty="0">
              <a:solidFill>
                <a:schemeClr val="accent4">
                  <a:lumMod val="75000"/>
                </a:schemeClr>
              </a:solidFill>
              <a:latin typeface="Arial" panose="020B0604020202020204" pitchFamily="34" charset="0"/>
              <a:cs typeface="Arial" panose="020B0604020202020204" pitchFamily="34" charset="0"/>
            </a:endParaRPr>
          </a:p>
        </p:txBody>
      </p:sp>
      <p:sp>
        <p:nvSpPr>
          <p:cNvPr id="11" name="Text Placeholder 8"/>
          <p:cNvSpPr>
            <a:spLocks noGrp="1"/>
          </p:cNvSpPr>
          <p:nvPr>
            <p:ph type="body" sz="quarter" idx="11" hasCustomPrompt="1"/>
          </p:nvPr>
        </p:nvSpPr>
        <p:spPr>
          <a:xfrm>
            <a:off x="707362" y="6437267"/>
            <a:ext cx="4572000" cy="165100"/>
          </a:xfrm>
          <a:prstGeom prst="rect">
            <a:avLst/>
          </a:prstGeom>
        </p:spPr>
        <p:txBody>
          <a:bodyPr/>
          <a:lstStyle>
            <a:lvl1pPr algn="l">
              <a:defRPr sz="525">
                <a:solidFill>
                  <a:schemeClr val="accent4">
                    <a:lumMod val="75000"/>
                  </a:schemeClr>
                </a:solidFill>
              </a:defRPr>
            </a:lvl1pPr>
            <a:lvl2pPr>
              <a:defRPr sz="525"/>
            </a:lvl2pPr>
            <a:lvl3pPr>
              <a:defRPr sz="525"/>
            </a:lvl3pPr>
            <a:lvl4pPr>
              <a:defRPr sz="525"/>
            </a:lvl4pPr>
            <a:lvl5pPr>
              <a:defRPr sz="525"/>
            </a:lvl5pPr>
          </a:lstStyle>
          <a:p>
            <a:pPr lvl="0"/>
            <a:r>
              <a:rPr lang="en-US"/>
              <a:t>Optional footer text (program team name, etc.)</a:t>
            </a:r>
          </a:p>
        </p:txBody>
      </p:sp>
      <p:sp>
        <p:nvSpPr>
          <p:cNvPr id="12" name="Text Placeholder 7"/>
          <p:cNvSpPr>
            <a:spLocks noGrp="1"/>
          </p:cNvSpPr>
          <p:nvPr>
            <p:ph type="body" sz="quarter" idx="10" hasCustomPrompt="1"/>
          </p:nvPr>
        </p:nvSpPr>
        <p:spPr>
          <a:xfrm>
            <a:off x="498218" y="400050"/>
            <a:ext cx="4991100" cy="171450"/>
          </a:xfrm>
          <a:prstGeom prst="rect">
            <a:avLst/>
          </a:prstGeom>
        </p:spPr>
        <p:txBody>
          <a:bodyPr/>
          <a:lstStyle>
            <a:lvl1pPr>
              <a:defRPr sz="525" baseline="0">
                <a:solidFill>
                  <a:schemeClr val="accent4">
                    <a:lumMod val="75000"/>
                  </a:schemeClr>
                </a:solidFill>
              </a:defRPr>
            </a:lvl1pPr>
            <a:lvl2pPr>
              <a:defRPr sz="525"/>
            </a:lvl2pPr>
            <a:lvl3pPr>
              <a:defRPr sz="525"/>
            </a:lvl3pPr>
            <a:lvl4pPr>
              <a:defRPr sz="525"/>
            </a:lvl4pPr>
            <a:lvl5pPr>
              <a:defRPr sz="525"/>
            </a:lvl5pPr>
          </a:lstStyle>
          <a:p>
            <a:pPr lvl="0"/>
            <a:r>
              <a:rPr lang="en-US"/>
              <a:t>Presentation Title | Chapter Title</a:t>
            </a:r>
          </a:p>
        </p:txBody>
      </p:sp>
    </p:spTree>
    <p:extLst>
      <p:ext uri="{BB962C8B-B14F-4D97-AF65-F5344CB8AC3E}">
        <p14:creationId xmlns:p14="http://schemas.microsoft.com/office/powerpoint/2010/main" val="872639233"/>
      </p:ext>
    </p:extLst>
  </p:cSld>
  <p:clrMapOvr>
    <a:masterClrMapping/>
  </p:clrMapOvr>
  <p:extLst>
    <p:ext uri="{DCECCB84-F9BA-43D5-87BE-67443E8EF086}">
      <p15:sldGuideLst xmlns:p15="http://schemas.microsoft.com/office/powerpoint/2012/main">
        <p15:guide id="1" pos="360" userDrawn="1">
          <p15:clr>
            <a:srgbClr val="FBAE40"/>
          </p15:clr>
        </p15:guide>
        <p15:guide id="2" pos="5424" userDrawn="1">
          <p15:clr>
            <a:srgbClr val="FBAE40"/>
          </p15:clr>
        </p15:guide>
        <p15:guide id="18" orient="horz" pos="3960" userDrawn="1">
          <p15:clr>
            <a:srgbClr val="FBAE40"/>
          </p15:clr>
        </p15:guide>
        <p15:guide id="19" orient="horz" pos="360" userDrawn="1">
          <p15:clr>
            <a:srgbClr val="FBAE40"/>
          </p15:clr>
        </p15:guide>
        <p15:guide id="20" orient="horz" pos="1272" userDrawn="1">
          <p15:clr>
            <a:srgbClr val="FBAE40"/>
          </p15:clr>
        </p15:guide>
        <p15:guide id="21" orient="horz" pos="2184" userDrawn="1">
          <p15:clr>
            <a:srgbClr val="FBAE40"/>
          </p15:clr>
        </p15:guide>
        <p15:guide id="22" orient="horz" pos="1224" userDrawn="1">
          <p15:clr>
            <a:srgbClr val="FBAE40"/>
          </p15:clr>
        </p15:guide>
        <p15:guide id="23" orient="horz" pos="2136" userDrawn="1">
          <p15:clr>
            <a:srgbClr val="FBAE40"/>
          </p15:clr>
        </p15:guide>
        <p15:guide id="24" orient="horz" pos="3048" userDrawn="1">
          <p15:clr>
            <a:srgbClr val="FBAE40"/>
          </p15:clr>
        </p15:guide>
        <p15:guide id="25" orient="horz" pos="3096" userDrawn="1">
          <p15:clr>
            <a:srgbClr val="FBAE40"/>
          </p15:clr>
        </p15:guide>
        <p15:guide id="26" pos="936" userDrawn="1">
          <p15:clr>
            <a:srgbClr val="FBAE40"/>
          </p15:clr>
        </p15:guide>
        <p15:guide id="27" pos="1008" userDrawn="1">
          <p15:clr>
            <a:srgbClr val="FBAE40"/>
          </p15:clr>
        </p15:guide>
        <p15:guide id="28" pos="1560" userDrawn="1">
          <p15:clr>
            <a:srgbClr val="FBAE40"/>
          </p15:clr>
        </p15:guide>
        <p15:guide id="29" pos="1632" userDrawn="1">
          <p15:clr>
            <a:srgbClr val="FBAE40"/>
          </p15:clr>
        </p15:guide>
        <p15:guide id="30" pos="2208" userDrawn="1">
          <p15:clr>
            <a:srgbClr val="FBAE40"/>
          </p15:clr>
        </p15:guide>
        <p15:guide id="31" pos="2280" userDrawn="1">
          <p15:clr>
            <a:srgbClr val="FBAE40"/>
          </p15:clr>
        </p15:guide>
        <p15:guide id="32" pos="2856" userDrawn="1">
          <p15:clr>
            <a:srgbClr val="FBAE40"/>
          </p15:clr>
        </p15:guide>
        <p15:guide id="33" pos="2928" userDrawn="1">
          <p15:clr>
            <a:srgbClr val="FBAE40"/>
          </p15:clr>
        </p15:guide>
        <p15:guide id="34" pos="3504" userDrawn="1">
          <p15:clr>
            <a:srgbClr val="FBAE40"/>
          </p15:clr>
        </p15:guide>
        <p15:guide id="35" pos="3576" userDrawn="1">
          <p15:clr>
            <a:srgbClr val="FBAE40"/>
          </p15:clr>
        </p15:guide>
        <p15:guide id="36" pos="4128" userDrawn="1">
          <p15:clr>
            <a:srgbClr val="FBAE40"/>
          </p15:clr>
        </p15:guide>
        <p15:guide id="37" pos="4200" userDrawn="1">
          <p15:clr>
            <a:srgbClr val="FBAE40"/>
          </p15:clr>
        </p15:guide>
        <p15:guide id="38" pos="4848" userDrawn="1">
          <p15:clr>
            <a:srgbClr val="FBAE40"/>
          </p15:clr>
        </p15:guide>
        <p15:guide id="39" pos="4776" userDrawn="1">
          <p15:clr>
            <a:srgbClr val="FBAE40"/>
          </p15:clr>
        </p15:guide>
        <p15:guide id="40" orient="horz" pos="768" userDrawn="1">
          <p15:clr>
            <a:srgbClr val="FBAE40"/>
          </p15:clr>
        </p15:guide>
        <p15:guide id="41" orient="horz" pos="816" userDrawn="1">
          <p15:clr>
            <a:srgbClr val="FBAE40"/>
          </p15:clr>
        </p15:guide>
        <p15:guide id="42" orient="horz" pos="1680" userDrawn="1">
          <p15:clr>
            <a:srgbClr val="FBAE40"/>
          </p15:clr>
        </p15:guide>
        <p15:guide id="43" orient="horz" pos="1728" userDrawn="1">
          <p15:clr>
            <a:srgbClr val="FBAE40"/>
          </p15:clr>
        </p15:guide>
        <p15:guide id="44" orient="horz" pos="2592" userDrawn="1">
          <p15:clr>
            <a:srgbClr val="FBAE40"/>
          </p15:clr>
        </p15:guide>
        <p15:guide id="45" orient="horz" pos="2640" userDrawn="1">
          <p15:clr>
            <a:srgbClr val="FBAE40"/>
          </p15:clr>
        </p15:guide>
        <p15:guide id="46" orient="horz" pos="3504" userDrawn="1">
          <p15:clr>
            <a:srgbClr val="FBAE40"/>
          </p15:clr>
        </p15:guide>
        <p15:guide id="47" orient="horz" pos="3552" userDrawn="1">
          <p15:clr>
            <a:srgbClr val="FBAE40"/>
          </p15:clr>
        </p15:guide>
        <p15:guide id="48"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998CB1D-5B25-49BE-BA87-B7C0C85D5B87}" type="datetime1">
              <a:rPr lang="en-US" smtClean="0"/>
              <a:pPr>
                <a:defRPr/>
              </a:pPr>
              <a:t>2/2/2022</a:t>
            </a:fld>
            <a:endParaRPr lang="en-US" dirty="0"/>
          </a:p>
        </p:txBody>
      </p:sp>
      <p:sp>
        <p:nvSpPr>
          <p:cNvPr id="5" name="Footer Placeholder 4"/>
          <p:cNvSpPr>
            <a:spLocks noGrp="1"/>
          </p:cNvSpPr>
          <p:nvPr>
            <p:ph type="ftr" sz="quarter" idx="11"/>
          </p:nvPr>
        </p:nvSpPr>
        <p:spPr/>
        <p:txBody>
          <a:bodyPr/>
          <a:lstStyle/>
          <a:p>
            <a:pPr>
              <a:defRPr/>
            </a:pPr>
            <a:r>
              <a:rPr lang="en-US"/>
              <a:t>Reaching Impact, Saturation, and Epidemic Control (RISE)</a:t>
            </a:r>
            <a:endParaRPr lang="en-US" dirty="0"/>
          </a:p>
        </p:txBody>
      </p:sp>
      <p:sp>
        <p:nvSpPr>
          <p:cNvPr id="6" name="Slide Number Placeholder 5"/>
          <p:cNvSpPr>
            <a:spLocks noGrp="1"/>
          </p:cNvSpPr>
          <p:nvPr>
            <p:ph type="sldNum" sz="quarter" idx="12"/>
          </p:nvPr>
        </p:nvSpPr>
        <p:spPr/>
        <p:txBody>
          <a:bodyPr/>
          <a:lstStyle/>
          <a:p>
            <a:fld id="{8C08E338-08F7-4E01-BA68-085849FBC9B9}" type="slidenum">
              <a:rPr lang="en-US" altLang="en-US" smtClean="0"/>
              <a:pPr/>
              <a:t>‹#›</a:t>
            </a:fld>
            <a:endParaRPr lang="en-US" altLang="en-US" dirty="0"/>
          </a:p>
        </p:txBody>
      </p:sp>
    </p:spTree>
    <p:extLst>
      <p:ext uri="{BB962C8B-B14F-4D97-AF65-F5344CB8AC3E}">
        <p14:creationId xmlns:p14="http://schemas.microsoft.com/office/powerpoint/2010/main" val="946336109"/>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D462C5-3F1D-49E6-BCE8-D7EE55007787}" type="slidenum">
              <a:rPr lang="en-US" altLang="en-US" smtClean="0"/>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18F5963-325E-4A9B-B8EE-E2C7AAAA36DF}"/>
              </a:ext>
            </a:extLst>
          </p:cNvPr>
          <p:cNvSpPr/>
          <p:nvPr userDrawn="1"/>
        </p:nvSpPr>
        <p:spPr>
          <a:xfrm>
            <a:off x="3176"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412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B92879-FB93-48B0-A498-33A0AC062574}" type="slidenum">
              <a:rPr lang="en-US" altLang="en-US" smtClean="0"/>
              <a:pPr/>
              <a:t>‹#›</a:t>
            </a:fld>
            <a:endParaRPr lang="en-US" altLang="en-US" dirty="0"/>
          </a:p>
        </p:txBody>
      </p:sp>
    </p:spTree>
    <p:extLst>
      <p:ext uri="{BB962C8B-B14F-4D97-AF65-F5344CB8AC3E}">
        <p14:creationId xmlns:p14="http://schemas.microsoft.com/office/powerpoint/2010/main" val="112816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724C2EF-B2AB-4DC8-BC35-A47F52399D93}" type="slidenum">
              <a:rPr lang="en-US" altLang="en-US" smtClean="0"/>
              <a:pPr/>
              <a:t>‹#›</a:t>
            </a:fld>
            <a:endParaRPr lang="en-US" altLang="en-US" dirty="0"/>
          </a:p>
        </p:txBody>
      </p:sp>
    </p:spTree>
    <p:extLst>
      <p:ext uri="{BB962C8B-B14F-4D97-AF65-F5344CB8AC3E}">
        <p14:creationId xmlns:p14="http://schemas.microsoft.com/office/powerpoint/2010/main" val="31838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7998CB1D-5B25-49BE-BA87-B7C0C85D5B87}" type="datetime1">
              <a:rPr lang="en-US" smtClean="0"/>
              <a:pPr>
                <a:defRPr/>
              </a:pPr>
              <a:t>2/2/2022</a:t>
            </a:fld>
            <a:endParaRPr lang="en-US" dirty="0"/>
          </a:p>
        </p:txBody>
      </p:sp>
      <p:sp>
        <p:nvSpPr>
          <p:cNvPr id="4" name="Footer Placeholder 3"/>
          <p:cNvSpPr>
            <a:spLocks noGrp="1"/>
          </p:cNvSpPr>
          <p:nvPr>
            <p:ph type="ftr" sz="quarter" idx="11"/>
          </p:nvPr>
        </p:nvSpPr>
        <p:spPr/>
        <p:txBody>
          <a:bodyPr/>
          <a:lstStyle/>
          <a:p>
            <a:pPr>
              <a:defRPr/>
            </a:pPr>
            <a:r>
              <a:rPr lang="en-US"/>
              <a:t>Reaching Impact, Saturation, and Epidemic Control (RISE)</a:t>
            </a:r>
            <a:endParaRPr lang="en-US" dirty="0"/>
          </a:p>
        </p:txBody>
      </p:sp>
      <p:sp>
        <p:nvSpPr>
          <p:cNvPr id="5" name="Slide Number Placeholder 4"/>
          <p:cNvSpPr>
            <a:spLocks noGrp="1"/>
          </p:cNvSpPr>
          <p:nvPr>
            <p:ph type="sldNum" sz="quarter" idx="12"/>
          </p:nvPr>
        </p:nvSpPr>
        <p:spPr/>
        <p:txBody>
          <a:bodyPr/>
          <a:lstStyle/>
          <a:p>
            <a:fld id="{8C08E338-08F7-4E01-BA68-085849FBC9B9}" type="slidenum">
              <a:rPr lang="en-US" altLang="en-US" smtClean="0"/>
              <a:pPr/>
              <a:t>‹#›</a:t>
            </a:fld>
            <a:endParaRPr lang="en-US" altLang="en-US" dirty="0"/>
          </a:p>
        </p:txBody>
      </p:sp>
    </p:spTree>
    <p:extLst>
      <p:ext uri="{BB962C8B-B14F-4D97-AF65-F5344CB8AC3E}">
        <p14:creationId xmlns:p14="http://schemas.microsoft.com/office/powerpoint/2010/main" val="468119885"/>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7998CB1D-5B25-49BE-BA87-B7C0C85D5B87}" type="datetime1">
              <a:rPr lang="en-US" smtClean="0"/>
              <a:pPr>
                <a:defRPr/>
              </a:pPr>
              <a:t>2/2/2022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t>Reaching Impact, Saturation, and Epidemic Control (RISE)</a:t>
            </a:r>
            <a:endParaRPr lang="en-US" dirty="0"/>
          </a:p>
        </p:txBody>
      </p:sp>
      <p:sp>
        <p:nvSpPr>
          <p:cNvPr id="9" name="Slide Number Placeholder 8"/>
          <p:cNvSpPr>
            <a:spLocks noGrp="1"/>
          </p:cNvSpPr>
          <p:nvPr>
            <p:ph type="sldNum" sz="quarter" idx="12"/>
          </p:nvPr>
        </p:nvSpPr>
        <p:spPr/>
        <p:txBody>
          <a:bodyPr/>
          <a:lstStyle/>
          <a:p>
            <a:fld id="{8C08E338-08F7-4E01-BA68-085849FBC9B9}" type="slidenum">
              <a:rPr lang="en-US" altLang="en-US" smtClean="0"/>
              <a:pPr/>
              <a:t>‹#›</a:t>
            </a:fld>
            <a:endParaRPr lang="en-US" altLang="en-US" dirty="0"/>
          </a:p>
        </p:txBody>
      </p:sp>
    </p:spTree>
    <p:extLst>
      <p:ext uri="{BB962C8B-B14F-4D97-AF65-F5344CB8AC3E}">
        <p14:creationId xmlns:p14="http://schemas.microsoft.com/office/powerpoint/2010/main" val="2995323506"/>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6DFF08F-DC6B-4601-B491-B0F83F6DD2DA}" type="datetimeFigureOut">
              <a:rPr lang="en-US" smtClean="0"/>
              <a:pPr/>
              <a:t>2/2/2022</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F9E4-5A90-4ABD-937D-370850A7384D}" type="slidenum">
              <a:rPr lang="en-US" altLang="en-US" smtClean="0"/>
              <a:pPr/>
              <a:t>‹#›</a:t>
            </a:fld>
            <a:endParaRPr lang="en-US" altLang="en-US" dirty="0"/>
          </a:p>
        </p:txBody>
      </p:sp>
    </p:spTree>
    <p:extLst>
      <p:ext uri="{BB962C8B-B14F-4D97-AF65-F5344CB8AC3E}">
        <p14:creationId xmlns:p14="http://schemas.microsoft.com/office/powerpoint/2010/main" val="1885794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6F1A79-377C-490C-A83F-BDEB841F6595}" type="slidenum">
              <a:rPr lang="en-US" altLang="en-US" smtClean="0"/>
              <a:pPr/>
              <a:t>‹#›</a:t>
            </a:fld>
            <a:endParaRPr lang="en-US" altLang="en-US" dirty="0"/>
          </a:p>
        </p:txBody>
      </p:sp>
    </p:spTree>
    <p:extLst>
      <p:ext uri="{BB962C8B-B14F-4D97-AF65-F5344CB8AC3E}">
        <p14:creationId xmlns:p14="http://schemas.microsoft.com/office/powerpoint/2010/main" val="2682301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7998CB1D-5B25-49BE-BA87-B7C0C85D5B87}" type="datetime1">
              <a:rPr lang="en-US" smtClean="0"/>
              <a:pPr>
                <a:defRPr/>
              </a:pPr>
              <a:t>2/2/2022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t>Reaching Impact, Saturation, and Epidemic Control (RISE)</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C08E338-08F7-4E01-BA68-085849FBC9B9}" type="slidenum">
              <a:rPr lang="en-US" altLang="en-US" smtClean="0"/>
              <a:pPr/>
              <a:t>‹#›</a:t>
            </a:fld>
            <a:endParaRPr lang="en-US" alt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899145"/>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13" r:id="rId13"/>
    <p:sldLayoutId id="2147484636" r:id="rId14"/>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6D92-6BF8-4FA8-8021-DB872EA7C895}"/>
              </a:ext>
            </a:extLst>
          </p:cNvPr>
          <p:cNvSpPr>
            <a:spLocks noGrp="1"/>
          </p:cNvSpPr>
          <p:nvPr>
            <p:ph type="title"/>
          </p:nvPr>
        </p:nvSpPr>
        <p:spPr>
          <a:xfrm>
            <a:off x="877888" y="476250"/>
            <a:ext cx="7543800" cy="3716338"/>
          </a:xfrm>
        </p:spPr>
        <p:txBody>
          <a:bodyPr>
            <a:normAutofit/>
          </a:bodyPr>
          <a:lstStyle/>
          <a:p>
            <a:pPr algn="ctr" eaLnBrk="1" hangingPunct="1">
              <a:defRPr/>
            </a:pPr>
            <a:r>
              <a:rPr lang="en-US" sz="4400" dirty="0">
                <a:solidFill>
                  <a:schemeClr val="tx1"/>
                </a:solidFill>
                <a:latin typeface="+mn-lt"/>
              </a:rPr>
              <a:t>Reaching Impact, Saturation, and Epidemic Control (RISE): </a:t>
            </a:r>
            <a:br>
              <a:rPr lang="en-US" sz="3600" dirty="0">
                <a:solidFill>
                  <a:schemeClr val="tx1"/>
                </a:solidFill>
                <a:latin typeface="+mn-lt"/>
              </a:rPr>
            </a:br>
            <a:br>
              <a:rPr lang="en-US" sz="3600" dirty="0">
                <a:solidFill>
                  <a:schemeClr val="tx1"/>
                </a:solidFill>
                <a:latin typeface="+mn-lt"/>
              </a:rPr>
            </a:br>
            <a:r>
              <a:rPr lang="en-US" sz="3600" dirty="0">
                <a:solidFill>
                  <a:schemeClr val="tx1"/>
                </a:solidFill>
                <a:latin typeface="+mn-lt"/>
              </a:rPr>
              <a:t>Medical Gas Pipeline System (MGPS)</a:t>
            </a:r>
            <a:br>
              <a:rPr lang="en-US" sz="3600" dirty="0">
                <a:solidFill>
                  <a:schemeClr val="tx1"/>
                </a:solidFill>
                <a:latin typeface="+mn-lt"/>
              </a:rPr>
            </a:br>
            <a:br>
              <a:rPr lang="en-US" sz="3600" dirty="0">
                <a:solidFill>
                  <a:schemeClr val="tx1"/>
                </a:solidFill>
                <a:latin typeface="+mn-lt"/>
              </a:rPr>
            </a:br>
            <a:r>
              <a:rPr lang="en-US" sz="2800" dirty="0">
                <a:solidFill>
                  <a:schemeClr val="tx1"/>
                </a:solidFill>
                <a:latin typeface="+mn-lt"/>
              </a:rPr>
              <a:t>Date</a:t>
            </a:r>
            <a:endParaRPr lang="en-US" sz="3600" dirty="0">
              <a:latin typeface="+mn-lt"/>
            </a:endParaRPr>
          </a:p>
        </p:txBody>
      </p:sp>
      <p:pic>
        <p:nvPicPr>
          <p:cNvPr id="12292" name="Picture 5" descr="C:\Users\kbrickson\OneDrive - Jhpiego\TMEC Initial Files\Branding and Marking Plan\BMP\USAID logo.png">
            <a:extLst>
              <a:ext uri="{FF2B5EF4-FFF2-40B4-BE49-F238E27FC236}">
                <a16:creationId xmlns:a16="http://schemas.microsoft.com/office/drawing/2014/main" id="{7D490B15-3603-4826-83E6-B7D494F77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842" b="12616"/>
          <a:stretch>
            <a:fillRect/>
          </a:stretch>
        </p:blipFill>
        <p:spPr bwMode="auto">
          <a:xfrm>
            <a:off x="1725353" y="5193030"/>
            <a:ext cx="283972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descr="A drawing of a face&#10;&#10;Description automatically generated">
            <a:extLst>
              <a:ext uri="{FF2B5EF4-FFF2-40B4-BE49-F238E27FC236}">
                <a16:creationId xmlns:a16="http://schemas.microsoft.com/office/drawing/2014/main" id="{7D36A2DB-04A6-49B9-8C55-AF80B7AE1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840" y="5410200"/>
            <a:ext cx="1280160" cy="72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9FCA42-5EB4-4B2A-9C13-3086592C632A}"/>
              </a:ext>
            </a:extLst>
          </p:cNvPr>
          <p:cNvGrpSpPr/>
          <p:nvPr/>
        </p:nvGrpSpPr>
        <p:grpSpPr>
          <a:xfrm>
            <a:off x="800100" y="1828800"/>
            <a:ext cx="4610099" cy="4524375"/>
            <a:chOff x="-381001" y="1783578"/>
            <a:chExt cx="6066830" cy="4388622"/>
          </a:xfrm>
        </p:grpSpPr>
        <p:sp>
          <p:nvSpPr>
            <p:cNvPr id="32" name="Content Placeholder 2">
              <a:extLst>
                <a:ext uri="{FF2B5EF4-FFF2-40B4-BE49-F238E27FC236}">
                  <a16:creationId xmlns:a16="http://schemas.microsoft.com/office/drawing/2014/main" id="{6130684B-F9C3-46A1-82CD-3CFA53E021E7}"/>
                </a:ext>
              </a:extLst>
            </p:cNvPr>
            <p:cNvSpPr txBox="1">
              <a:spLocks/>
            </p:cNvSpPr>
            <p:nvPr/>
          </p:nvSpPr>
          <p:spPr>
            <a:xfrm>
              <a:off x="-352426" y="1783578"/>
              <a:ext cx="6038255" cy="248362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fontAlgn="base">
                <a:spcBef>
                  <a:spcPts val="0"/>
                </a:spcBef>
                <a:spcAft>
                  <a:spcPts val="600"/>
                </a:spcAft>
                <a:buNone/>
              </a:pPr>
              <a:r>
                <a:rPr lang="en-US" sz="1800" b="1" dirty="0">
                  <a:solidFill>
                    <a:schemeClr val="tx2"/>
                  </a:solidFill>
                  <a:latin typeface="Calibri" panose="020F0502020204030204" pitchFamily="34" charset="0"/>
                  <a:cs typeface="Arial" panose="020B0604020202020204" pitchFamily="34" charset="0"/>
                </a:rPr>
                <a:t>Working</a:t>
              </a:r>
            </a:p>
            <a:p>
              <a:pPr algn="just" defTabSz="457200" fontAlgn="base">
                <a:spcBef>
                  <a:spcPts val="0"/>
                </a:spcBef>
                <a:spcAft>
                  <a:spcPts val="600"/>
                </a:spcAft>
              </a:pPr>
              <a:r>
                <a:rPr lang="en-US" sz="1800" dirty="0">
                  <a:solidFill>
                    <a:schemeClr val="accent2"/>
                  </a:solidFill>
                  <a:latin typeface="Calibri" panose="020F0502020204030204" pitchFamily="34" charset="0"/>
                  <a:cs typeface="Arial" panose="020B0604020202020204" pitchFamily="34" charset="0"/>
                </a:rPr>
                <a:t>Oxygen pipeline system should gradually taper</a:t>
              </a:r>
            </a:p>
            <a:p>
              <a:pPr algn="just"/>
              <a:r>
                <a:rPr lang="en-GB" sz="1800" dirty="0">
                  <a:solidFill>
                    <a:schemeClr val="accent2"/>
                  </a:solidFill>
                  <a:latin typeface="Calibri" panose="020F0502020204030204" pitchFamily="34" charset="0"/>
                  <a:cs typeface="Arial" panose="020B0604020202020204" pitchFamily="34" charset="0"/>
                </a:rPr>
                <a:t>If the pressure requirement at the delivery point is higher than the outlet pressure of the oxygen source, then pipe diameter should gradually decrease. Increment and decrement in MGPS pipe diameter is done according to the pressure regulation and pressure drop compensation.</a:t>
              </a:r>
            </a:p>
          </p:txBody>
        </p:sp>
        <p:cxnSp>
          <p:nvCxnSpPr>
            <p:cNvPr id="30" name="Straight Connector 29">
              <a:extLst>
                <a:ext uri="{FF2B5EF4-FFF2-40B4-BE49-F238E27FC236}">
                  <a16:creationId xmlns:a16="http://schemas.microsoft.com/office/drawing/2014/main" id="{7DECCCE3-F386-4775-BD16-A489BA3E11A6}"/>
                </a:ext>
              </a:extLst>
            </p:cNvPr>
            <p:cNvCxnSpPr>
              <a:cxnSpLocks/>
            </p:cNvCxnSpPr>
            <p:nvPr/>
          </p:nvCxnSpPr>
          <p:spPr>
            <a:xfrm rot="16200000">
              <a:off x="2407919" y="1478280"/>
              <a:ext cx="0" cy="5577840"/>
            </a:xfrm>
            <a:prstGeom prst="line">
              <a:avLst/>
            </a:prstGeom>
            <a:ln w="9525">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5" name="Content Placeholder 2">
              <a:extLst>
                <a:ext uri="{FF2B5EF4-FFF2-40B4-BE49-F238E27FC236}">
                  <a16:creationId xmlns:a16="http://schemas.microsoft.com/office/drawing/2014/main" id="{6DAD9C72-E62C-4826-BC35-891D56297BD2}"/>
                </a:ext>
              </a:extLst>
            </p:cNvPr>
            <p:cNvSpPr txBox="1">
              <a:spLocks/>
            </p:cNvSpPr>
            <p:nvPr/>
          </p:nvSpPr>
          <p:spPr>
            <a:xfrm>
              <a:off x="-381000" y="3977640"/>
              <a:ext cx="6066829" cy="219456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fontAlgn="base">
                <a:spcBef>
                  <a:spcPts val="0"/>
                </a:spcBef>
                <a:spcAft>
                  <a:spcPts val="600"/>
                </a:spcAft>
                <a:buNone/>
              </a:pPr>
              <a:endParaRPr lang="en-US" sz="1800" b="1" dirty="0">
                <a:solidFill>
                  <a:schemeClr val="tx2"/>
                </a:solidFill>
                <a:latin typeface="Calibri" panose="020F0502020204030204" pitchFamily="34" charset="0"/>
                <a:cs typeface="Arial" panose="020B0604020202020204" pitchFamily="34" charset="0"/>
              </a:endParaRPr>
            </a:p>
            <a:p>
              <a:pPr marL="0" indent="0" algn="just" defTabSz="457200" fontAlgn="base">
                <a:spcBef>
                  <a:spcPts val="0"/>
                </a:spcBef>
                <a:spcAft>
                  <a:spcPts val="600"/>
                </a:spcAft>
                <a:buNone/>
              </a:pPr>
              <a:r>
                <a:rPr lang="en-US" sz="1800" b="1" dirty="0">
                  <a:solidFill>
                    <a:schemeClr val="tx2"/>
                  </a:solidFill>
                  <a:latin typeface="Calibri" panose="020F0502020204030204" pitchFamily="34" charset="0"/>
                  <a:cs typeface="Arial" panose="020B0604020202020204" pitchFamily="34" charset="0"/>
                </a:rPr>
                <a:t>Construction</a:t>
              </a:r>
            </a:p>
            <a:p>
              <a:pPr algn="just" defTabSz="457200" fontAlgn="base">
                <a:spcBef>
                  <a:spcPts val="0"/>
                </a:spcBef>
                <a:spcAft>
                  <a:spcPts val="600"/>
                </a:spcAft>
              </a:pPr>
              <a:r>
                <a:rPr lang="en-US" sz="1800" dirty="0">
                  <a:solidFill>
                    <a:schemeClr val="accent2"/>
                  </a:solidFill>
                  <a:latin typeface="Calibri" panose="020F0502020204030204" pitchFamily="34" charset="0"/>
                  <a:cs typeface="Arial" panose="020B0604020202020204" pitchFamily="34" charset="0"/>
                </a:rPr>
                <a:t>Divided the pipeline system into different zones</a:t>
              </a:r>
            </a:p>
            <a:p>
              <a:pPr algn="just" defTabSz="457200" fontAlgn="base">
                <a:spcBef>
                  <a:spcPts val="0"/>
                </a:spcBef>
                <a:spcAft>
                  <a:spcPts val="600"/>
                </a:spcAft>
              </a:pPr>
              <a:r>
                <a:rPr lang="en-US" sz="1800" dirty="0">
                  <a:solidFill>
                    <a:schemeClr val="accent2"/>
                  </a:solidFill>
                  <a:latin typeface="Calibri" panose="020F0502020204030204" pitchFamily="34" charset="0"/>
                  <a:cs typeface="Arial" panose="020B0604020202020204" pitchFamily="34" charset="0"/>
                </a:rPr>
                <a:t>Have pressure gauges to show pressure in the zones</a:t>
              </a:r>
            </a:p>
            <a:p>
              <a:pPr algn="just" defTabSz="457200" fontAlgn="base">
                <a:spcBef>
                  <a:spcPts val="0"/>
                </a:spcBef>
                <a:spcAft>
                  <a:spcPts val="600"/>
                </a:spcAft>
              </a:pPr>
              <a:r>
                <a:rPr lang="en-US" sz="1800" dirty="0">
                  <a:solidFill>
                    <a:schemeClr val="accent2"/>
                  </a:solidFill>
                  <a:latin typeface="Calibri" panose="020F0502020204030204" pitchFamily="34" charset="0"/>
                  <a:cs typeface="Arial" panose="020B0604020202020204" pitchFamily="34" charset="0"/>
                </a:rPr>
                <a:t>Have a master alarm and zonal alarms if there is a drop in pressure</a:t>
              </a:r>
            </a:p>
            <a:p>
              <a:pPr algn="just" defTabSz="457200" fontAlgn="base">
                <a:spcBef>
                  <a:spcPts val="0"/>
                </a:spcBef>
                <a:spcAft>
                  <a:spcPts val="600"/>
                </a:spcAft>
              </a:pPr>
              <a:endParaRPr lang="en-US" sz="1800" dirty="0">
                <a:solidFill>
                  <a:schemeClr val="accent2"/>
                </a:solidFill>
                <a:latin typeface="Calibri" panose="020F050202020403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AD41C630-6B8A-4E1F-A41F-894BFB9ACCC8}"/>
                </a:ext>
              </a:extLst>
            </p:cNvPr>
            <p:cNvCxnSpPr>
              <a:cxnSpLocks/>
            </p:cNvCxnSpPr>
            <p:nvPr/>
          </p:nvCxnSpPr>
          <p:spPr>
            <a:xfrm rot="16200000">
              <a:off x="2407920" y="3359674"/>
              <a:ext cx="0" cy="5577840"/>
            </a:xfrm>
            <a:prstGeom prst="line">
              <a:avLst/>
            </a:prstGeom>
            <a:ln w="9525">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2" name="Title 1">
            <a:extLst>
              <a:ext uri="{FF2B5EF4-FFF2-40B4-BE49-F238E27FC236}">
                <a16:creationId xmlns:a16="http://schemas.microsoft.com/office/drawing/2014/main" id="{85B1F46A-84F7-4C8B-B496-C17CE427E240}"/>
              </a:ext>
            </a:extLst>
          </p:cNvPr>
          <p:cNvSpPr>
            <a:spLocks noGrp="1"/>
          </p:cNvSpPr>
          <p:nvPr>
            <p:ph type="title"/>
          </p:nvPr>
        </p:nvSpPr>
        <p:spPr>
          <a:xfrm>
            <a:off x="762000" y="990600"/>
            <a:ext cx="7772400" cy="685800"/>
          </a:xfrm>
        </p:spPr>
        <p:txBody>
          <a:bodyPr anchor="ctr">
            <a:normAutofit/>
          </a:bodyPr>
          <a:lstStyle/>
          <a:p>
            <a:pPr algn="ctr"/>
            <a:r>
              <a:rPr lang="en-US" sz="3600" b="1" dirty="0">
                <a:solidFill>
                  <a:schemeClr val="accent2">
                    <a:lumMod val="75000"/>
                  </a:schemeClr>
                </a:solidFill>
                <a:latin typeface="Calibri" panose="020F0502020204030204" pitchFamily="34" charset="0"/>
              </a:rPr>
              <a:t>Fundamental Principles</a:t>
            </a:r>
          </a:p>
        </p:txBody>
      </p:sp>
      <p:pic>
        <p:nvPicPr>
          <p:cNvPr id="3" name="Picture 2" descr="A picture containing indoor, dirty&#10;&#10;Description automatically generated">
            <a:extLst>
              <a:ext uri="{FF2B5EF4-FFF2-40B4-BE49-F238E27FC236}">
                <a16:creationId xmlns:a16="http://schemas.microsoft.com/office/drawing/2014/main" id="{82818E79-94F6-4F84-82DE-CEB00684E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913" y="2209800"/>
            <a:ext cx="3712088" cy="3810000"/>
          </a:xfrm>
          <a:prstGeom prst="rect">
            <a:avLst/>
          </a:prstGeom>
        </p:spPr>
      </p:pic>
    </p:spTree>
    <p:extLst>
      <p:ext uri="{BB962C8B-B14F-4D97-AF65-F5344CB8AC3E}">
        <p14:creationId xmlns:p14="http://schemas.microsoft.com/office/powerpoint/2010/main" val="108490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571AC1DE-00C4-40FF-B9CE-6069D852831D}"/>
              </a:ext>
            </a:extLst>
          </p:cNvPr>
          <p:cNvSpPr txBox="1">
            <a:spLocks/>
          </p:cNvSpPr>
          <p:nvPr/>
        </p:nvSpPr>
        <p:spPr>
          <a:xfrm>
            <a:off x="3178330" y="3429000"/>
            <a:ext cx="5432270" cy="1257300"/>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10000"/>
              </a:lnSpc>
              <a:spcBef>
                <a:spcPts val="0"/>
              </a:spcBef>
              <a:spcAft>
                <a:spcPts val="0"/>
              </a:spcAft>
              <a:buNone/>
              <a:defRPr/>
            </a:pPr>
            <a:r>
              <a:rPr lang="en-US" sz="3600" b="1" dirty="0">
                <a:solidFill>
                  <a:schemeClr val="accent2">
                    <a:lumMod val="75000"/>
                  </a:schemeClr>
                </a:solidFill>
                <a:latin typeface="Calibri" panose="020F0502020204030204" pitchFamily="34" charset="0"/>
              </a:rPr>
              <a:t>Components of MGPS</a:t>
            </a:r>
          </a:p>
        </p:txBody>
      </p:sp>
      <p:sp>
        <p:nvSpPr>
          <p:cNvPr id="18" name="Rectangle: Rounded Corners 17">
            <a:extLst>
              <a:ext uri="{FF2B5EF4-FFF2-40B4-BE49-F238E27FC236}">
                <a16:creationId xmlns:a16="http://schemas.microsoft.com/office/drawing/2014/main" id="{B5FE3CA0-91AC-4924-AB2F-8B28CD4841E1}"/>
              </a:ext>
            </a:extLst>
          </p:cNvPr>
          <p:cNvSpPr/>
          <p:nvPr/>
        </p:nvSpPr>
        <p:spPr>
          <a:xfrm>
            <a:off x="3160583" y="3238500"/>
            <a:ext cx="731520" cy="91440"/>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ogo, icon&#10;&#10;Description automatically generated">
            <a:extLst>
              <a:ext uri="{FF2B5EF4-FFF2-40B4-BE49-F238E27FC236}">
                <a16:creationId xmlns:a16="http://schemas.microsoft.com/office/drawing/2014/main" id="{22C7AB83-AB5D-41D4-B21B-76F3A3327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30" y="2209800"/>
            <a:ext cx="758052" cy="731520"/>
          </a:xfrm>
          <a:prstGeom prst="rect">
            <a:avLst/>
          </a:prstGeom>
        </p:spPr>
      </p:pic>
    </p:spTree>
    <p:extLst>
      <p:ext uri="{BB962C8B-B14F-4D97-AF65-F5344CB8AC3E}">
        <p14:creationId xmlns:p14="http://schemas.microsoft.com/office/powerpoint/2010/main" val="3212763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13F5-CA69-4F75-BE9E-E132443D2845}"/>
              </a:ext>
            </a:extLst>
          </p:cNvPr>
          <p:cNvSpPr>
            <a:spLocks noGrp="1"/>
          </p:cNvSpPr>
          <p:nvPr>
            <p:ph type="title"/>
          </p:nvPr>
        </p:nvSpPr>
        <p:spPr>
          <a:xfrm>
            <a:off x="914400" y="1143000"/>
            <a:ext cx="7543800" cy="601734"/>
          </a:xfrm>
        </p:spPr>
        <p:txBody>
          <a:bodyPr anchor="ctr">
            <a:normAutofit/>
          </a:bodyPr>
          <a:lstStyle/>
          <a:p>
            <a:pPr algn="ctr"/>
            <a:r>
              <a:rPr lang="en-US" sz="3600" b="1" dirty="0">
                <a:solidFill>
                  <a:schemeClr val="accent2">
                    <a:lumMod val="75000"/>
                  </a:schemeClr>
                </a:solidFill>
                <a:latin typeface="Calibri" panose="020F0502020204030204" pitchFamily="34" charset="0"/>
              </a:rPr>
              <a:t>Components of MGPS</a:t>
            </a:r>
          </a:p>
        </p:txBody>
      </p:sp>
      <p:sp>
        <p:nvSpPr>
          <p:cNvPr id="22" name="Rectangle: Rounded Corners 21">
            <a:extLst>
              <a:ext uri="{FF2B5EF4-FFF2-40B4-BE49-F238E27FC236}">
                <a16:creationId xmlns:a16="http://schemas.microsoft.com/office/drawing/2014/main" id="{9A4EB048-46AC-4716-A710-1ABC20C6AE10}"/>
              </a:ext>
            </a:extLst>
          </p:cNvPr>
          <p:cNvSpPr/>
          <p:nvPr/>
        </p:nvSpPr>
        <p:spPr>
          <a:xfrm>
            <a:off x="457201" y="5113267"/>
            <a:ext cx="8305800" cy="752830"/>
          </a:xfrm>
          <a:prstGeom prst="roundRect">
            <a:avLst>
              <a:gd name="adj" fmla="val 5000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27432" rIns="45720" bIns="27432" rtlCol="0" anchor="ctr"/>
          <a:lstStyle/>
          <a:p>
            <a:pPr algn="ctr">
              <a:lnSpc>
                <a:spcPct val="85000"/>
              </a:lnSpc>
            </a:pPr>
            <a:r>
              <a:rPr lang="en-US" sz="1600" dirty="0">
                <a:solidFill>
                  <a:schemeClr val="tx2"/>
                </a:solidFill>
                <a:latin typeface="Calibri" panose="020F0502020204030204" pitchFamily="34" charset="0"/>
              </a:rPr>
              <a:t>The components should be in accordance with the IS 7396, as quality of these components are very vital in ensuring that oxygen pipeline system is able to meet the expectations</a:t>
            </a:r>
          </a:p>
        </p:txBody>
      </p:sp>
      <p:grpSp>
        <p:nvGrpSpPr>
          <p:cNvPr id="3" name="Group 2">
            <a:extLst>
              <a:ext uri="{FF2B5EF4-FFF2-40B4-BE49-F238E27FC236}">
                <a16:creationId xmlns:a16="http://schemas.microsoft.com/office/drawing/2014/main" id="{BACF29D1-DBA5-44F0-9E0D-95894864D008}"/>
              </a:ext>
            </a:extLst>
          </p:cNvPr>
          <p:cNvGrpSpPr/>
          <p:nvPr/>
        </p:nvGrpSpPr>
        <p:grpSpPr>
          <a:xfrm>
            <a:off x="457201" y="2438400"/>
            <a:ext cx="8305800" cy="2188919"/>
            <a:chOff x="-1143000" y="2291446"/>
            <a:chExt cx="11585981" cy="2340131"/>
          </a:xfrm>
        </p:grpSpPr>
        <p:grpSp>
          <p:nvGrpSpPr>
            <p:cNvPr id="4" name="Group 3">
              <a:extLst>
                <a:ext uri="{FF2B5EF4-FFF2-40B4-BE49-F238E27FC236}">
                  <a16:creationId xmlns:a16="http://schemas.microsoft.com/office/drawing/2014/main" id="{AAB03C0E-6D82-4629-A25A-AC9FEC5DFF1A}"/>
                </a:ext>
              </a:extLst>
            </p:cNvPr>
            <p:cNvGrpSpPr/>
            <p:nvPr/>
          </p:nvGrpSpPr>
          <p:grpSpPr>
            <a:xfrm>
              <a:off x="-1095794" y="2292330"/>
              <a:ext cx="11538775" cy="2339247"/>
              <a:chOff x="443735" y="1927919"/>
              <a:chExt cx="11538775" cy="2339247"/>
            </a:xfrm>
          </p:grpSpPr>
          <p:sp>
            <p:nvSpPr>
              <p:cNvPr id="12" name="Rectangle: Rounded Corners 11">
                <a:extLst>
                  <a:ext uri="{FF2B5EF4-FFF2-40B4-BE49-F238E27FC236}">
                    <a16:creationId xmlns:a16="http://schemas.microsoft.com/office/drawing/2014/main" id="{7DA8B1CB-DACF-4EA9-A38E-46AAE8127934}"/>
                  </a:ext>
                </a:extLst>
              </p:cNvPr>
              <p:cNvSpPr>
                <a:spLocks noChangeAspect="1"/>
              </p:cNvSpPr>
              <p:nvPr/>
            </p:nvSpPr>
            <p:spPr>
              <a:xfrm>
                <a:off x="6299001" y="1927919"/>
                <a:ext cx="2654281" cy="1828800"/>
              </a:xfrm>
              <a:prstGeom prst="roundRect">
                <a:avLst/>
              </a:prstGeom>
              <a:blipFill rotWithShape="1">
                <a:blip r:embed="rId2"/>
                <a:stretch>
                  <a:fillRect/>
                </a:stretch>
              </a:blipFill>
              <a:ln w="19050">
                <a:solidFill>
                  <a:schemeClr val="accent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lstStyle/>
              <a:p>
                <a:endParaRPr lang="en-IN" sz="1400" dirty="0"/>
              </a:p>
            </p:txBody>
          </p:sp>
          <p:sp>
            <p:nvSpPr>
              <p:cNvPr id="13" name="Rectangle: Rounded Corners 12">
                <a:extLst>
                  <a:ext uri="{FF2B5EF4-FFF2-40B4-BE49-F238E27FC236}">
                    <a16:creationId xmlns:a16="http://schemas.microsoft.com/office/drawing/2014/main" id="{66CC3E2E-1D76-42FB-A77B-4DC2D073E9A3}"/>
                  </a:ext>
                </a:extLst>
              </p:cNvPr>
              <p:cNvSpPr>
                <a:spLocks noChangeAspect="1"/>
              </p:cNvSpPr>
              <p:nvPr/>
            </p:nvSpPr>
            <p:spPr>
              <a:xfrm>
                <a:off x="9328229" y="1927919"/>
                <a:ext cx="2654281" cy="1828800"/>
              </a:xfrm>
              <a:prstGeom prst="roundRect">
                <a:avLst/>
              </a:prstGeom>
              <a:blipFill rotWithShape="1">
                <a:blip r:embed="rId3"/>
                <a:stretch>
                  <a:fillRect/>
                </a:stretch>
              </a:blipFill>
              <a:ln w="19050">
                <a:solidFill>
                  <a:schemeClr val="accent2"/>
                </a:solidFill>
              </a:ln>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8" name="TextBox 17">
                <a:extLst>
                  <a:ext uri="{FF2B5EF4-FFF2-40B4-BE49-F238E27FC236}">
                    <a16:creationId xmlns:a16="http://schemas.microsoft.com/office/drawing/2014/main" id="{B116606C-D051-451B-B29F-FB48C17030CB}"/>
                  </a:ext>
                </a:extLst>
              </p:cNvPr>
              <p:cNvSpPr txBox="1"/>
              <p:nvPr/>
            </p:nvSpPr>
            <p:spPr>
              <a:xfrm>
                <a:off x="443735" y="3926940"/>
                <a:ext cx="2392372" cy="340226"/>
              </a:xfrm>
              <a:prstGeom prst="rect">
                <a:avLst/>
              </a:prstGeom>
              <a:solidFill>
                <a:schemeClr val="accent2"/>
              </a:solidFill>
              <a:ln>
                <a:solidFill>
                  <a:schemeClr val="accent2"/>
                </a:solidFill>
              </a:ln>
            </p:spPr>
            <p:txBody>
              <a:bodyPr wrap="square" lIns="0" tIns="0" rIns="0" bIns="0" rtlCol="0" anchor="ctr">
                <a:noAutofit/>
              </a:bodyPr>
              <a:lstStyle/>
              <a:p>
                <a:pPr algn="ctr"/>
                <a:r>
                  <a:rPr lang="en-US" sz="1100" dirty="0">
                    <a:solidFill>
                      <a:schemeClr val="bg1"/>
                    </a:solidFill>
                    <a:latin typeface="Calibri" panose="020F0502020204030204" pitchFamily="34" charset="0"/>
                  </a:rPr>
                  <a:t>Pressure Regulatory Valve (PRV)</a:t>
                </a:r>
                <a:endParaRPr lang="en-US" sz="1200" dirty="0">
                  <a:solidFill>
                    <a:schemeClr val="bg1"/>
                  </a:solidFill>
                  <a:latin typeface="Calibri" panose="020F0502020204030204" pitchFamily="34" charset="0"/>
                </a:endParaRPr>
              </a:p>
            </p:txBody>
          </p:sp>
          <p:sp>
            <p:nvSpPr>
              <p:cNvPr id="19" name="Rectangle 18">
                <a:extLst>
                  <a:ext uri="{FF2B5EF4-FFF2-40B4-BE49-F238E27FC236}">
                    <a16:creationId xmlns:a16="http://schemas.microsoft.com/office/drawing/2014/main" id="{8155CB15-2F03-4B41-B905-E6AD5D865D86}"/>
                  </a:ext>
                </a:extLst>
              </p:cNvPr>
              <p:cNvSpPr/>
              <p:nvPr/>
            </p:nvSpPr>
            <p:spPr>
              <a:xfrm>
                <a:off x="3362473" y="3915004"/>
                <a:ext cx="2468880" cy="2743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a:latin typeface="Calibri" panose="020F0502020204030204" pitchFamily="34" charset="0"/>
                  </a:rPr>
                  <a:t>Non-return Valve (NRV)</a:t>
                </a:r>
              </a:p>
            </p:txBody>
          </p:sp>
          <p:sp>
            <p:nvSpPr>
              <p:cNvPr id="20" name="Rectangle 19">
                <a:extLst>
                  <a:ext uri="{FF2B5EF4-FFF2-40B4-BE49-F238E27FC236}">
                    <a16:creationId xmlns:a16="http://schemas.microsoft.com/office/drawing/2014/main" id="{1461E93A-9AA1-4B8B-9687-309F490C6113}"/>
                  </a:ext>
                </a:extLst>
              </p:cNvPr>
              <p:cNvSpPr/>
              <p:nvPr/>
            </p:nvSpPr>
            <p:spPr>
              <a:xfrm>
                <a:off x="6391701" y="3926940"/>
                <a:ext cx="2468880" cy="2743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a:latin typeface="Calibri" panose="020F0502020204030204" pitchFamily="34" charset="0"/>
                  </a:rPr>
                  <a:t>Pressure Gauge</a:t>
                </a:r>
              </a:p>
            </p:txBody>
          </p:sp>
          <p:sp>
            <p:nvSpPr>
              <p:cNvPr id="21" name="Rectangle 20">
                <a:extLst>
                  <a:ext uri="{FF2B5EF4-FFF2-40B4-BE49-F238E27FC236}">
                    <a16:creationId xmlns:a16="http://schemas.microsoft.com/office/drawing/2014/main" id="{AB54DC1F-B640-4240-BCB2-F8B2F6E9B23D}"/>
                  </a:ext>
                </a:extLst>
              </p:cNvPr>
              <p:cNvSpPr/>
              <p:nvPr/>
            </p:nvSpPr>
            <p:spPr>
              <a:xfrm>
                <a:off x="9420929" y="3915004"/>
                <a:ext cx="2468880" cy="2743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a:latin typeface="Calibri" panose="020F0502020204030204" pitchFamily="34" charset="0"/>
                  </a:rPr>
                  <a:t>Master Control Alarm</a:t>
                </a:r>
              </a:p>
            </p:txBody>
          </p:sp>
        </p:grpSp>
        <p:pic>
          <p:nvPicPr>
            <p:cNvPr id="5" name="Picture 4" descr="A picture containing metalware, silver, gear&#10;&#10;Description automatically generated">
              <a:extLst>
                <a:ext uri="{FF2B5EF4-FFF2-40B4-BE49-F238E27FC236}">
                  <a16:creationId xmlns:a16="http://schemas.microsoft.com/office/drawing/2014/main" id="{0C32315D-F3D2-43CA-8A6F-BC98ED3E3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020" y="2291447"/>
              <a:ext cx="2393804" cy="1845081"/>
            </a:xfrm>
            <a:prstGeom prst="roundRect">
              <a:avLst>
                <a:gd name="adj" fmla="val 16667"/>
              </a:avLst>
            </a:prstGeom>
            <a:ln>
              <a:solidFill>
                <a:schemeClr val="accent1"/>
              </a:solidFill>
            </a:ln>
            <a:effectLst>
              <a:glow rad="127000">
                <a:schemeClr val="bg1"/>
              </a:glow>
              <a:outerShdw blurRad="76200" dist="38100" dir="7800000" algn="tl" rotWithShape="0">
                <a:srgbClr val="000000">
                  <a:alpha val="40000"/>
                </a:srgbClr>
              </a:outerShdw>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close-up of a light bulb&#10;&#10;Description automatically generated with low confidence">
              <a:extLst>
                <a:ext uri="{FF2B5EF4-FFF2-40B4-BE49-F238E27FC236}">
                  <a16:creationId xmlns:a16="http://schemas.microsoft.com/office/drawing/2014/main" id="{5BA3E1F9-D4EE-4629-A8A3-8996D1288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38053" y="1986499"/>
              <a:ext cx="1829683" cy="2439577"/>
            </a:xfrm>
            <a:prstGeom prst="roundRect">
              <a:avLst>
                <a:gd name="adj" fmla="val 16667"/>
              </a:avLst>
            </a:prstGeom>
            <a:ln>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40546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914400" y="1066800"/>
            <a:ext cx="7391400" cy="670561"/>
          </a:xfrm>
        </p:spPr>
        <p:txBody>
          <a:bodyPr anchor="ctr">
            <a:normAutofit/>
          </a:bodyPr>
          <a:lstStyle/>
          <a:p>
            <a:pPr algn="ctr"/>
            <a:r>
              <a:rPr lang="en-US" sz="3600" b="1" dirty="0">
                <a:solidFill>
                  <a:schemeClr val="accent2">
                    <a:lumMod val="75000"/>
                  </a:schemeClr>
                </a:solidFill>
                <a:latin typeface="Calibri" panose="020F0502020204030204" pitchFamily="34" charset="0"/>
              </a:rPr>
              <a:t>Sources</a:t>
            </a:r>
          </a:p>
        </p:txBody>
      </p:sp>
      <p:sp>
        <p:nvSpPr>
          <p:cNvPr id="9" name="Content Placeholder 2">
            <a:extLst>
              <a:ext uri="{FF2B5EF4-FFF2-40B4-BE49-F238E27FC236}">
                <a16:creationId xmlns:a16="http://schemas.microsoft.com/office/drawing/2014/main" id="{DB249C33-CB0E-488F-BBF7-225FB4900496}"/>
              </a:ext>
            </a:extLst>
          </p:cNvPr>
          <p:cNvSpPr>
            <a:spLocks noGrp="1"/>
          </p:cNvSpPr>
          <p:nvPr>
            <p:ph idx="1"/>
          </p:nvPr>
        </p:nvSpPr>
        <p:spPr>
          <a:xfrm>
            <a:off x="914400" y="1752600"/>
            <a:ext cx="7391400" cy="838200"/>
          </a:xfrm>
        </p:spPr>
        <p:txBody>
          <a:bodyPr>
            <a:normAutofit/>
          </a:bodyPr>
          <a:lstStyle/>
          <a:p>
            <a:pPr algn="just">
              <a:lnSpc>
                <a:spcPct val="100000"/>
              </a:lnSpc>
              <a:buClr>
                <a:schemeClr val="accent2"/>
              </a:buClr>
              <a:buFont typeface="Arial" panose="020B0604020202020204" pitchFamily="34" charset="0"/>
              <a:buChar char="•"/>
            </a:pPr>
            <a:r>
              <a:rPr lang="en-US" sz="1600" dirty="0">
                <a:solidFill>
                  <a:schemeClr val="accent2"/>
                </a:solidFill>
                <a:latin typeface="Calibri" panose="020F0502020204030204" pitchFamily="34" charset="0"/>
              </a:rPr>
              <a:t>Sources are supplies that produce the flow of medical gases through piping networks. The four main sources for medical gases are:</a:t>
            </a:r>
          </a:p>
          <a:p>
            <a:pPr algn="just">
              <a:lnSpc>
                <a:spcPct val="100000"/>
              </a:lnSpc>
              <a:buClr>
                <a:schemeClr val="accent2"/>
              </a:buClr>
              <a:buFont typeface="Arial" panose="020B0604020202020204" pitchFamily="34" charset="0"/>
              <a:buChar char="•"/>
            </a:pPr>
            <a:endParaRPr lang="en-US" sz="1600" dirty="0">
              <a:solidFill>
                <a:schemeClr val="accent2"/>
              </a:solidFill>
              <a:latin typeface="Calibri" panose="020F0502020204030204" pitchFamily="34" charset="0"/>
            </a:endParaRPr>
          </a:p>
          <a:p>
            <a:pPr algn="just">
              <a:lnSpc>
                <a:spcPct val="200000"/>
              </a:lnSpc>
              <a:buClr>
                <a:schemeClr val="accent2"/>
              </a:buClr>
              <a:buFont typeface="Arial" panose="020B0604020202020204" pitchFamily="34" charset="0"/>
              <a:buChar char="•"/>
            </a:pPr>
            <a:endParaRPr lang="en-US" sz="1600" dirty="0">
              <a:solidFill>
                <a:schemeClr val="accent2"/>
              </a:solidFill>
              <a:latin typeface="Calibri" panose="020F0502020204030204" pitchFamily="34" charset="0"/>
            </a:endParaRPr>
          </a:p>
        </p:txBody>
      </p:sp>
      <p:grpSp>
        <p:nvGrpSpPr>
          <p:cNvPr id="11" name="Group 10">
            <a:extLst>
              <a:ext uri="{FF2B5EF4-FFF2-40B4-BE49-F238E27FC236}">
                <a16:creationId xmlns:a16="http://schemas.microsoft.com/office/drawing/2014/main" id="{A38BE9E7-819F-4FFC-99C4-D6C177EC3BD1}"/>
              </a:ext>
            </a:extLst>
          </p:cNvPr>
          <p:cNvGrpSpPr/>
          <p:nvPr/>
        </p:nvGrpSpPr>
        <p:grpSpPr>
          <a:xfrm>
            <a:off x="838200" y="2514600"/>
            <a:ext cx="7467600" cy="3564467"/>
            <a:chOff x="1676400" y="2514600"/>
            <a:chExt cx="9144000" cy="3623733"/>
          </a:xfrm>
        </p:grpSpPr>
        <p:grpSp>
          <p:nvGrpSpPr>
            <p:cNvPr id="4" name="Group 3">
              <a:extLst>
                <a:ext uri="{FF2B5EF4-FFF2-40B4-BE49-F238E27FC236}">
                  <a16:creationId xmlns:a16="http://schemas.microsoft.com/office/drawing/2014/main" id="{5E746629-AE2B-40D4-B3B8-400E09707877}"/>
                </a:ext>
              </a:extLst>
            </p:cNvPr>
            <p:cNvGrpSpPr/>
            <p:nvPr/>
          </p:nvGrpSpPr>
          <p:grpSpPr>
            <a:xfrm>
              <a:off x="1676400" y="2514600"/>
              <a:ext cx="9144000" cy="3623733"/>
              <a:chOff x="2032000" y="719666"/>
              <a:chExt cx="8128000" cy="5418667"/>
            </a:xfrm>
          </p:grpSpPr>
          <p:grpSp>
            <p:nvGrpSpPr>
              <p:cNvPr id="6" name="Group 5">
                <a:extLst>
                  <a:ext uri="{FF2B5EF4-FFF2-40B4-BE49-F238E27FC236}">
                    <a16:creationId xmlns:a16="http://schemas.microsoft.com/office/drawing/2014/main" id="{00599860-5E77-4BE4-9CC0-C5C4A107806F}"/>
                  </a:ext>
                </a:extLst>
              </p:cNvPr>
              <p:cNvGrpSpPr/>
              <p:nvPr/>
            </p:nvGrpSpPr>
            <p:grpSpPr>
              <a:xfrm>
                <a:off x="4876800" y="4848883"/>
                <a:ext cx="5180748" cy="1247117"/>
                <a:chOff x="2926080" y="31351"/>
                <a:chExt cx="5180748" cy="1247117"/>
              </a:xfrm>
            </p:grpSpPr>
            <p:sp>
              <p:nvSpPr>
                <p:cNvPr id="7" name="Rectangle: Top Corners Rounded 6">
                  <a:extLst>
                    <a:ext uri="{FF2B5EF4-FFF2-40B4-BE49-F238E27FC236}">
                      <a16:creationId xmlns:a16="http://schemas.microsoft.com/office/drawing/2014/main" id="{A59DE97F-A309-448E-AFB9-5A2CF2B3D222}"/>
                    </a:ext>
                  </a:extLst>
                </p:cNvPr>
                <p:cNvSpPr/>
                <p:nvPr/>
              </p:nvSpPr>
              <p:spPr>
                <a:xfrm rot="5400000">
                  <a:off x="4892895" y="-1935464"/>
                  <a:ext cx="1247117" cy="518074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48ED0D74-CFB9-4F25-8D8A-5DC7B1F9B9D7}"/>
                    </a:ext>
                  </a:extLst>
                </p:cNvPr>
                <p:cNvSpPr txBox="1"/>
                <p:nvPr/>
              </p:nvSpPr>
              <p:spPr>
                <a:xfrm>
                  <a:off x="2926080" y="92230"/>
                  <a:ext cx="5119869" cy="11253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800100">
                    <a:lnSpc>
                      <a:spcPct val="90000"/>
                    </a:lnSpc>
                    <a:spcBef>
                      <a:spcPct val="0"/>
                    </a:spcBef>
                    <a:spcAft>
                      <a:spcPct val="15000"/>
                    </a:spcAft>
                    <a:buChar char="•"/>
                  </a:pPr>
                  <a:endParaRPr lang="en-US" sz="1200" dirty="0"/>
                </a:p>
              </p:txBody>
            </p:sp>
          </p:grpSp>
          <p:graphicFrame>
            <p:nvGraphicFramePr>
              <p:cNvPr id="3" name="Diagram 2">
                <a:extLst>
                  <a:ext uri="{FF2B5EF4-FFF2-40B4-BE49-F238E27FC236}">
                    <a16:creationId xmlns:a16="http://schemas.microsoft.com/office/drawing/2014/main" id="{3EF971A9-CAE1-40C7-A577-6953DBFB7796}"/>
                  </a:ext>
                </a:extLst>
              </p:cNvPr>
              <p:cNvGraphicFramePr/>
              <p:nvPr>
                <p:extLst>
                  <p:ext uri="{D42A27DB-BD31-4B8C-83A1-F6EECF244321}">
                    <p14:modId xmlns:p14="http://schemas.microsoft.com/office/powerpoint/2010/main" val="293143286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
          <p:nvSpPr>
            <p:cNvPr id="5" name="TextBox 4">
              <a:extLst>
                <a:ext uri="{FF2B5EF4-FFF2-40B4-BE49-F238E27FC236}">
                  <a16:creationId xmlns:a16="http://schemas.microsoft.com/office/drawing/2014/main" id="{C1975D8A-781B-48B5-B0E8-AE828657BE7D}"/>
                </a:ext>
              </a:extLst>
            </p:cNvPr>
            <p:cNvSpPr txBox="1"/>
            <p:nvPr/>
          </p:nvSpPr>
          <p:spPr>
            <a:xfrm>
              <a:off x="5105400" y="5315459"/>
              <a:ext cx="5599742" cy="657078"/>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t>Vacuum pumps are mechanized devices that create a negative pressure in the piping system</a:t>
              </a:r>
            </a:p>
            <a:p>
              <a:pPr marL="285750" indent="-285750" algn="just">
                <a:buFont typeface="Arial" panose="020B0604020202020204" pitchFamily="34" charset="0"/>
                <a:buChar char="•"/>
              </a:pPr>
              <a:r>
                <a:rPr lang="en-US" sz="1200" dirty="0"/>
                <a:t>A reservoir tank is used for storage to permit cycling on and off</a:t>
              </a:r>
            </a:p>
          </p:txBody>
        </p:sp>
      </p:grpSp>
    </p:spTree>
    <p:extLst>
      <p:ext uri="{BB962C8B-B14F-4D97-AF65-F5344CB8AC3E}">
        <p14:creationId xmlns:p14="http://schemas.microsoft.com/office/powerpoint/2010/main" val="377783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838200" y="990600"/>
            <a:ext cx="7467600" cy="746761"/>
          </a:xfrm>
        </p:spPr>
        <p:txBody>
          <a:bodyPr anchor="ctr">
            <a:normAutofit/>
          </a:bodyPr>
          <a:lstStyle/>
          <a:p>
            <a:pPr algn="ctr"/>
            <a:r>
              <a:rPr lang="en-US" sz="3600" b="1" dirty="0">
                <a:solidFill>
                  <a:schemeClr val="accent2">
                    <a:lumMod val="75000"/>
                  </a:schemeClr>
                </a:solidFill>
                <a:latin typeface="Calibri" panose="020F0502020204030204" pitchFamily="34" charset="0"/>
              </a:rPr>
              <a:t>Valves</a:t>
            </a:r>
          </a:p>
        </p:txBody>
      </p:sp>
      <p:sp>
        <p:nvSpPr>
          <p:cNvPr id="9" name="Content Placeholder 2">
            <a:extLst>
              <a:ext uri="{FF2B5EF4-FFF2-40B4-BE49-F238E27FC236}">
                <a16:creationId xmlns:a16="http://schemas.microsoft.com/office/drawing/2014/main" id="{DB249C33-CB0E-488F-BBF7-225FB4900496}"/>
              </a:ext>
            </a:extLst>
          </p:cNvPr>
          <p:cNvSpPr>
            <a:spLocks noGrp="1"/>
          </p:cNvSpPr>
          <p:nvPr>
            <p:ph idx="1"/>
          </p:nvPr>
        </p:nvSpPr>
        <p:spPr>
          <a:xfrm>
            <a:off x="838200" y="1828800"/>
            <a:ext cx="4191000" cy="4394939"/>
          </a:xfrm>
        </p:spPr>
        <p:txBody>
          <a:bodyPr>
            <a:noAutofit/>
          </a:bodyPr>
          <a:lstStyle/>
          <a:p>
            <a:pPr algn="just">
              <a:lnSpc>
                <a:spcPct val="120000"/>
              </a:lnSpc>
              <a:buClr>
                <a:schemeClr val="accent2"/>
              </a:buClr>
              <a:buFont typeface="Arial" panose="020B0604020202020204" pitchFamily="34" charset="0"/>
              <a:buChar char="•"/>
            </a:pPr>
            <a:r>
              <a:rPr lang="en-US" sz="1600" dirty="0">
                <a:solidFill>
                  <a:schemeClr val="accent2"/>
                </a:solidFill>
                <a:latin typeface="Calibri" panose="020F0502020204030204" pitchFamily="34" charset="0"/>
              </a:rPr>
              <a:t>The 2 type of valves are:</a:t>
            </a:r>
          </a:p>
          <a:p>
            <a:pPr lvl="1" algn="just">
              <a:lnSpc>
                <a:spcPct val="120000"/>
              </a:lnSpc>
              <a:buClr>
                <a:schemeClr val="accent2"/>
              </a:buClr>
              <a:buFont typeface="Arial" panose="020B0604020202020204" pitchFamily="34" charset="0"/>
              <a:buChar char="•"/>
            </a:pPr>
            <a:r>
              <a:rPr lang="en-US" sz="1600" dirty="0">
                <a:solidFill>
                  <a:schemeClr val="accent2"/>
                </a:solidFill>
                <a:latin typeface="Calibri" panose="020F0502020204030204" pitchFamily="34" charset="0"/>
              </a:rPr>
              <a:t>Zone valves</a:t>
            </a:r>
          </a:p>
          <a:p>
            <a:pPr lvl="1" algn="just">
              <a:lnSpc>
                <a:spcPct val="120000"/>
              </a:lnSpc>
              <a:buClr>
                <a:schemeClr val="accent2"/>
              </a:buClr>
              <a:buFont typeface="Arial" panose="020B0604020202020204" pitchFamily="34" charset="0"/>
              <a:buChar char="•"/>
            </a:pPr>
            <a:r>
              <a:rPr lang="en-US" sz="1600" dirty="0">
                <a:solidFill>
                  <a:schemeClr val="accent2"/>
                </a:solidFill>
                <a:latin typeface="Calibri" panose="020F0502020204030204" pitchFamily="34" charset="0"/>
              </a:rPr>
              <a:t>Service valves</a:t>
            </a:r>
          </a:p>
          <a:p>
            <a:pPr algn="just">
              <a:lnSpc>
                <a:spcPct val="100000"/>
              </a:lnSpc>
              <a:buClr>
                <a:schemeClr val="accent2"/>
              </a:buClr>
              <a:buFont typeface="Arial" panose="020B0604020202020204" pitchFamily="34" charset="0"/>
              <a:buChar char="•"/>
            </a:pPr>
            <a:r>
              <a:rPr lang="en-US" sz="1400" dirty="0">
                <a:solidFill>
                  <a:schemeClr val="accent2"/>
                </a:solidFill>
                <a:latin typeface="Calibri" panose="020F0502020204030204" pitchFamily="34" charset="0"/>
              </a:rPr>
              <a:t>Zone valves are used to isolate large parts of the system i.e. rooms for modification and/ or repair Zone valves are placed on corridor walls and should be labelled to indicate the rooms they control</a:t>
            </a:r>
          </a:p>
          <a:p>
            <a:pPr algn="just">
              <a:lnSpc>
                <a:spcPct val="100000"/>
              </a:lnSpc>
              <a:buClr>
                <a:schemeClr val="accent2"/>
              </a:buClr>
              <a:buFont typeface="Arial" panose="020B0604020202020204" pitchFamily="34" charset="0"/>
              <a:buChar char="•"/>
            </a:pPr>
            <a:r>
              <a:rPr lang="en-US" sz="1400" dirty="0">
                <a:solidFill>
                  <a:schemeClr val="accent2"/>
                </a:solidFill>
                <a:latin typeface="Calibri" panose="020F0502020204030204" pitchFamily="34" charset="0"/>
              </a:rPr>
              <a:t>Service valves used to isolate certain part of the system for modification and/ or repair. They are accessible by the clinical staff.</a:t>
            </a:r>
          </a:p>
          <a:p>
            <a:pPr algn="just">
              <a:lnSpc>
                <a:spcPct val="100000"/>
              </a:lnSpc>
              <a:buClr>
                <a:schemeClr val="accent2"/>
              </a:buClr>
              <a:buFont typeface="Arial" panose="020B0604020202020204" pitchFamily="34" charset="0"/>
              <a:buChar char="•"/>
            </a:pPr>
            <a:r>
              <a:rPr lang="en-US" sz="1400" dirty="0">
                <a:solidFill>
                  <a:schemeClr val="accent2"/>
                </a:solidFill>
                <a:latin typeface="Calibri" panose="020F0502020204030204" pitchFamily="34" charset="0"/>
              </a:rPr>
              <a:t>Area valve service units (AVSUs) are placed in clinical sector to cutoff the gas delivery to the area beyond it during maintenance or to handle emergency</a:t>
            </a:r>
          </a:p>
          <a:p>
            <a:pPr algn="just">
              <a:lnSpc>
                <a:spcPct val="100000"/>
              </a:lnSpc>
              <a:buClr>
                <a:schemeClr val="accent2"/>
              </a:buClr>
              <a:buFont typeface="Arial" panose="020B0604020202020204" pitchFamily="34" charset="0"/>
              <a:buChar char="•"/>
            </a:pPr>
            <a:r>
              <a:rPr lang="en-US" sz="1400" dirty="0">
                <a:solidFill>
                  <a:schemeClr val="accent2"/>
                </a:solidFill>
                <a:latin typeface="Calibri" panose="020F0502020204030204" pitchFamily="34" charset="0"/>
              </a:rPr>
              <a:t>Area alarm panel (AAP) display the line pressures and have audiovisual alerts.</a:t>
            </a:r>
          </a:p>
          <a:p>
            <a:pPr algn="just">
              <a:lnSpc>
                <a:spcPct val="120000"/>
              </a:lnSpc>
              <a:buClr>
                <a:schemeClr val="accent2"/>
              </a:buClr>
              <a:buFont typeface="Arial" panose="020B0604020202020204" pitchFamily="34" charset="0"/>
              <a:buChar char="•"/>
            </a:pPr>
            <a:endParaRPr lang="en-US" sz="1600" dirty="0">
              <a:solidFill>
                <a:schemeClr val="accent2"/>
              </a:solidFill>
              <a:latin typeface="Calibri" panose="020F0502020204030204" pitchFamily="34" charset="0"/>
            </a:endParaRPr>
          </a:p>
        </p:txBody>
      </p:sp>
      <p:grpSp>
        <p:nvGrpSpPr>
          <p:cNvPr id="5" name="Group 4">
            <a:extLst>
              <a:ext uri="{FF2B5EF4-FFF2-40B4-BE49-F238E27FC236}">
                <a16:creationId xmlns:a16="http://schemas.microsoft.com/office/drawing/2014/main" id="{115815A5-0E5D-4A4E-8CFF-2E2ECDD1BC81}"/>
              </a:ext>
            </a:extLst>
          </p:cNvPr>
          <p:cNvGrpSpPr/>
          <p:nvPr/>
        </p:nvGrpSpPr>
        <p:grpSpPr>
          <a:xfrm>
            <a:off x="5132333" y="1790036"/>
            <a:ext cx="3135367" cy="2005847"/>
            <a:chOff x="6836039" y="166495"/>
            <a:chExt cx="4800599" cy="3070961"/>
          </a:xfrm>
        </p:grpSpPr>
        <p:pic>
          <p:nvPicPr>
            <p:cNvPr id="6" name="Picture 5">
              <a:extLst>
                <a:ext uri="{FF2B5EF4-FFF2-40B4-BE49-F238E27FC236}">
                  <a16:creationId xmlns:a16="http://schemas.microsoft.com/office/drawing/2014/main" id="{8C69E0C0-731C-4868-ABA5-5ECC4F75D1E5}"/>
                </a:ext>
              </a:extLst>
            </p:cNvPr>
            <p:cNvPicPr>
              <a:picLocks noChangeAspect="1"/>
            </p:cNvPicPr>
            <p:nvPr/>
          </p:nvPicPr>
          <p:blipFill rotWithShape="1">
            <a:blip r:embed="rId2"/>
            <a:srcRect r="47786" b="4910"/>
            <a:stretch/>
          </p:blipFill>
          <p:spPr>
            <a:xfrm>
              <a:off x="6836039" y="425155"/>
              <a:ext cx="4800599" cy="2812301"/>
            </a:xfrm>
            <a:prstGeom prst="rect">
              <a:avLst/>
            </a:prstGeom>
          </p:spPr>
        </p:pic>
        <p:sp>
          <p:nvSpPr>
            <p:cNvPr id="7" name="TextBox 6">
              <a:extLst>
                <a:ext uri="{FF2B5EF4-FFF2-40B4-BE49-F238E27FC236}">
                  <a16:creationId xmlns:a16="http://schemas.microsoft.com/office/drawing/2014/main" id="{34243252-1343-4B50-82FD-22614D428D02}"/>
                </a:ext>
              </a:extLst>
            </p:cNvPr>
            <p:cNvSpPr txBox="1"/>
            <p:nvPr/>
          </p:nvSpPr>
          <p:spPr>
            <a:xfrm>
              <a:off x="7086598" y="166495"/>
              <a:ext cx="4205358" cy="565449"/>
            </a:xfrm>
            <a:prstGeom prst="rect">
              <a:avLst/>
            </a:prstGeom>
            <a:noFill/>
          </p:spPr>
          <p:txBody>
            <a:bodyPr wrap="square" rtlCol="0">
              <a:spAutoFit/>
            </a:bodyPr>
            <a:lstStyle/>
            <a:p>
              <a:r>
                <a:rPr lang="en-US" b="1" dirty="0"/>
                <a:t>Area valve service unit</a:t>
              </a:r>
            </a:p>
          </p:txBody>
        </p:sp>
      </p:grpSp>
      <p:grpSp>
        <p:nvGrpSpPr>
          <p:cNvPr id="10" name="Group 9">
            <a:extLst>
              <a:ext uri="{FF2B5EF4-FFF2-40B4-BE49-F238E27FC236}">
                <a16:creationId xmlns:a16="http://schemas.microsoft.com/office/drawing/2014/main" id="{C15D3113-F926-44C6-88F6-F739878F131C}"/>
              </a:ext>
            </a:extLst>
          </p:cNvPr>
          <p:cNvGrpSpPr/>
          <p:nvPr/>
        </p:nvGrpSpPr>
        <p:grpSpPr>
          <a:xfrm>
            <a:off x="5132333" y="4025620"/>
            <a:ext cx="3253217" cy="2375180"/>
            <a:chOff x="7010400" y="3391359"/>
            <a:chExt cx="4451879" cy="3122436"/>
          </a:xfrm>
        </p:grpSpPr>
        <p:pic>
          <p:nvPicPr>
            <p:cNvPr id="11" name="Picture 10">
              <a:extLst>
                <a:ext uri="{FF2B5EF4-FFF2-40B4-BE49-F238E27FC236}">
                  <a16:creationId xmlns:a16="http://schemas.microsoft.com/office/drawing/2014/main" id="{895D9C31-0BDB-4A2F-AB8D-1D88AFD92C11}"/>
                </a:ext>
              </a:extLst>
            </p:cNvPr>
            <p:cNvPicPr>
              <a:picLocks noChangeAspect="1"/>
            </p:cNvPicPr>
            <p:nvPr/>
          </p:nvPicPr>
          <p:blipFill rotWithShape="1">
            <a:blip r:embed="rId2"/>
            <a:srcRect l="50000" t="3623"/>
            <a:stretch/>
          </p:blipFill>
          <p:spPr>
            <a:xfrm>
              <a:off x="7010400" y="3391359"/>
              <a:ext cx="4451879" cy="2760373"/>
            </a:xfrm>
            <a:prstGeom prst="rect">
              <a:avLst/>
            </a:prstGeom>
          </p:spPr>
        </p:pic>
        <p:sp>
          <p:nvSpPr>
            <p:cNvPr id="12" name="TextBox 11">
              <a:extLst>
                <a:ext uri="{FF2B5EF4-FFF2-40B4-BE49-F238E27FC236}">
                  <a16:creationId xmlns:a16="http://schemas.microsoft.com/office/drawing/2014/main" id="{6DC7312B-1827-4B70-B66F-3E945CECE375}"/>
                </a:ext>
              </a:extLst>
            </p:cNvPr>
            <p:cNvSpPr txBox="1"/>
            <p:nvPr/>
          </p:nvSpPr>
          <p:spPr>
            <a:xfrm>
              <a:off x="8246533" y="6028267"/>
              <a:ext cx="2709334" cy="485528"/>
            </a:xfrm>
            <a:prstGeom prst="rect">
              <a:avLst/>
            </a:prstGeom>
            <a:noFill/>
          </p:spPr>
          <p:txBody>
            <a:bodyPr wrap="square" rtlCol="0">
              <a:spAutoFit/>
            </a:bodyPr>
            <a:lstStyle/>
            <a:p>
              <a:r>
                <a:rPr lang="en-US" b="1" dirty="0"/>
                <a:t>Area alarm panel</a:t>
              </a:r>
            </a:p>
          </p:txBody>
        </p:sp>
      </p:grpSp>
    </p:spTree>
    <p:extLst>
      <p:ext uri="{BB962C8B-B14F-4D97-AF65-F5344CB8AC3E}">
        <p14:creationId xmlns:p14="http://schemas.microsoft.com/office/powerpoint/2010/main" val="321739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0" y="0"/>
            <a:ext cx="4572000"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0" y="686818"/>
            <a:ext cx="4572000" cy="884808"/>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solidFill>
                  <a:schemeClr val="bg1"/>
                </a:solidFill>
                <a:latin typeface="Calibri" panose="020F0502020204030204" pitchFamily="34" charset="0"/>
              </a:rPr>
              <a:t>Warning And Alarming Systems</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228600" y="1981201"/>
            <a:ext cx="4114800" cy="41910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The 2 main alarm systems are</a:t>
            </a:r>
          </a:p>
          <a:p>
            <a:pPr lvl="1" algn="just">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rPr>
              <a:t>Master alarm</a:t>
            </a:r>
          </a:p>
          <a:p>
            <a:pPr lvl="1" algn="just">
              <a:lnSpc>
                <a:spcPct val="150000"/>
              </a:lnSpc>
              <a:buClr>
                <a:schemeClr val="bg1"/>
              </a:buClr>
              <a:buFont typeface="Arial" panose="020B0604020202020204" pitchFamily="34" charset="0"/>
              <a:buChar char="•"/>
            </a:pPr>
            <a:r>
              <a:rPr lang="en-US" dirty="0">
                <a:solidFill>
                  <a:schemeClr val="bg1"/>
                </a:solidFill>
                <a:latin typeface="Calibri" panose="020F0502020204030204" pitchFamily="34" charset="0"/>
              </a:rPr>
              <a:t>Area alarm</a:t>
            </a:r>
          </a:p>
          <a:p>
            <a:pPr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Master alarm monitors the main gas lines and sources conditions</a:t>
            </a:r>
          </a:p>
          <a:p>
            <a:pPr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Area alarms are found on alarm panels and their function is to monitor the condition of specific critical care area</a:t>
            </a:r>
          </a:p>
          <a:p>
            <a:pPr algn="just">
              <a:lnSpc>
                <a:spcPct val="150000"/>
              </a:lnSpc>
              <a:buClr>
                <a:schemeClr val="bg1"/>
              </a:buClr>
            </a:pPr>
            <a:endParaRPr lang="en-US" sz="1800" dirty="0">
              <a:solidFill>
                <a:schemeClr val="bg1"/>
              </a:solidFill>
              <a:latin typeface="Calibri" panose="020F0502020204030204" pitchFamily="34" charset="0"/>
            </a:endParaRPr>
          </a:p>
        </p:txBody>
      </p:sp>
      <p:grpSp>
        <p:nvGrpSpPr>
          <p:cNvPr id="26" name="object 3">
            <a:extLst>
              <a:ext uri="{FF2B5EF4-FFF2-40B4-BE49-F238E27FC236}">
                <a16:creationId xmlns:a16="http://schemas.microsoft.com/office/drawing/2014/main" id="{F980DE13-958F-423B-9E04-197272BE9334}"/>
              </a:ext>
            </a:extLst>
          </p:cNvPr>
          <p:cNvGrpSpPr/>
          <p:nvPr/>
        </p:nvGrpSpPr>
        <p:grpSpPr>
          <a:xfrm>
            <a:off x="4648200" y="1543051"/>
            <a:ext cx="4419600" cy="4045524"/>
            <a:chOff x="4195571" y="3308604"/>
            <a:chExt cx="5273040" cy="3508246"/>
          </a:xfrm>
        </p:grpSpPr>
        <p:sp>
          <p:nvSpPr>
            <p:cNvPr id="27" name="object 4">
              <a:extLst>
                <a:ext uri="{FF2B5EF4-FFF2-40B4-BE49-F238E27FC236}">
                  <a16:creationId xmlns:a16="http://schemas.microsoft.com/office/drawing/2014/main" id="{9F89A06E-C9A8-4C76-A99C-F81DAF70B2C5}"/>
                </a:ext>
              </a:extLst>
            </p:cNvPr>
            <p:cNvSpPr/>
            <p:nvPr/>
          </p:nvSpPr>
          <p:spPr>
            <a:xfrm>
              <a:off x="6768083" y="3308604"/>
              <a:ext cx="2700528" cy="1796796"/>
            </a:xfrm>
            <a:prstGeom prst="rect">
              <a:avLst/>
            </a:prstGeom>
            <a:blipFill>
              <a:blip r:embed="rId3" cstate="print"/>
              <a:stretch>
                <a:fillRect/>
              </a:stretch>
            </a:blipFill>
          </p:spPr>
          <p:txBody>
            <a:bodyPr wrap="square" lIns="0" tIns="0" rIns="0" bIns="0" rtlCol="0"/>
            <a:lstStyle/>
            <a:p>
              <a:endParaRPr dirty="0"/>
            </a:p>
          </p:txBody>
        </p:sp>
        <p:sp>
          <p:nvSpPr>
            <p:cNvPr id="29" name="object 6">
              <a:extLst>
                <a:ext uri="{FF2B5EF4-FFF2-40B4-BE49-F238E27FC236}">
                  <a16:creationId xmlns:a16="http://schemas.microsoft.com/office/drawing/2014/main" id="{561AD60B-4213-480F-B3CA-2B6CA8CC527F}"/>
                </a:ext>
              </a:extLst>
            </p:cNvPr>
            <p:cNvSpPr/>
            <p:nvPr/>
          </p:nvSpPr>
          <p:spPr>
            <a:xfrm>
              <a:off x="4195571" y="3308604"/>
              <a:ext cx="2592324" cy="1758696"/>
            </a:xfrm>
            <a:prstGeom prst="rect">
              <a:avLst/>
            </a:prstGeom>
            <a:blipFill>
              <a:blip r:embed="rId4" cstate="print"/>
              <a:stretch>
                <a:fillRect/>
              </a:stretch>
            </a:blipFill>
          </p:spPr>
          <p:txBody>
            <a:bodyPr wrap="square" lIns="0" tIns="0" rIns="0" bIns="0" rtlCol="0"/>
            <a:lstStyle/>
            <a:p>
              <a:endParaRPr dirty="0"/>
            </a:p>
          </p:txBody>
        </p:sp>
        <p:sp>
          <p:nvSpPr>
            <p:cNvPr id="30" name="object 7">
              <a:extLst>
                <a:ext uri="{FF2B5EF4-FFF2-40B4-BE49-F238E27FC236}">
                  <a16:creationId xmlns:a16="http://schemas.microsoft.com/office/drawing/2014/main" id="{15C0BF28-38B4-4928-B3A7-3ECECBBEBB25}"/>
                </a:ext>
              </a:extLst>
            </p:cNvPr>
            <p:cNvSpPr/>
            <p:nvPr/>
          </p:nvSpPr>
          <p:spPr>
            <a:xfrm>
              <a:off x="5056631" y="5064250"/>
              <a:ext cx="3582923" cy="1752600"/>
            </a:xfrm>
            <a:prstGeom prst="rect">
              <a:avLst/>
            </a:prstGeom>
            <a:blipFill>
              <a:blip r:embed="rId5" cstate="print"/>
              <a:stretch>
                <a:fillRect/>
              </a:stretch>
            </a:blipFill>
          </p:spPr>
          <p:txBody>
            <a:bodyPr wrap="square" lIns="0" tIns="0" rIns="0" bIns="0" rtlCol="0"/>
            <a:lstStyle/>
            <a:p>
              <a:endParaRPr dirty="0"/>
            </a:p>
          </p:txBody>
        </p:sp>
      </p:grpSp>
    </p:spTree>
    <p:extLst>
      <p:ext uri="{BB962C8B-B14F-4D97-AF65-F5344CB8AC3E}">
        <p14:creationId xmlns:p14="http://schemas.microsoft.com/office/powerpoint/2010/main" val="305291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0" y="0"/>
            <a:ext cx="4762500"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0" y="715393"/>
            <a:ext cx="4762500" cy="827658"/>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b="1" dirty="0">
                <a:solidFill>
                  <a:schemeClr val="bg1"/>
                </a:solidFill>
                <a:latin typeface="Calibri" panose="020F0502020204030204" pitchFamily="34" charset="0"/>
              </a:rPr>
              <a:t>Outlets And Inlets</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152400" y="1447800"/>
            <a:ext cx="4419600" cy="48387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Outlets are points to which connection can be made to the medical gas piping system to supply gases under pressure, while inlets are to supply vacuum</a:t>
            </a:r>
          </a:p>
          <a:p>
            <a:pPr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The final delivery points are color coded, incorporating either the diameter index safety system or are of the quick connect type available in two varieties</a:t>
            </a:r>
          </a:p>
          <a:p>
            <a:pPr lvl="2"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Diamond</a:t>
            </a:r>
          </a:p>
          <a:p>
            <a:pPr lvl="2" algn="just">
              <a:lnSpc>
                <a:spcPct val="150000"/>
              </a:lnSpc>
              <a:buClr>
                <a:schemeClr val="bg1"/>
              </a:buClr>
              <a:buFont typeface="Arial" panose="020B0604020202020204" pitchFamily="34" charset="0"/>
              <a:buChar char="•"/>
            </a:pPr>
            <a:r>
              <a:rPr lang="en-US" sz="1800" dirty="0">
                <a:solidFill>
                  <a:schemeClr val="bg1"/>
                </a:solidFill>
                <a:latin typeface="Calibri" panose="020F0502020204030204" pitchFamily="34" charset="0"/>
              </a:rPr>
              <a:t>Chemetron</a:t>
            </a:r>
            <a:endParaRPr lang="en-US" sz="1600" dirty="0">
              <a:solidFill>
                <a:schemeClr val="bg1"/>
              </a:solidFill>
              <a:latin typeface="Calibri" panose="020F0502020204030204" pitchFamily="34" charset="0"/>
            </a:endParaRPr>
          </a:p>
        </p:txBody>
      </p:sp>
      <p:grpSp>
        <p:nvGrpSpPr>
          <p:cNvPr id="9" name="Group 8">
            <a:extLst>
              <a:ext uri="{FF2B5EF4-FFF2-40B4-BE49-F238E27FC236}">
                <a16:creationId xmlns:a16="http://schemas.microsoft.com/office/drawing/2014/main" id="{1FB8C27C-4EB5-4758-9861-5C6431CFE045}"/>
              </a:ext>
            </a:extLst>
          </p:cNvPr>
          <p:cNvGrpSpPr/>
          <p:nvPr/>
        </p:nvGrpSpPr>
        <p:grpSpPr>
          <a:xfrm>
            <a:off x="4772026" y="609600"/>
            <a:ext cx="4381500" cy="5202371"/>
            <a:chOff x="4786885" y="11900"/>
            <a:chExt cx="6309094" cy="6293651"/>
          </a:xfrm>
        </p:grpSpPr>
        <p:pic>
          <p:nvPicPr>
            <p:cNvPr id="16" name="Picture 15">
              <a:extLst>
                <a:ext uri="{FF2B5EF4-FFF2-40B4-BE49-F238E27FC236}">
                  <a16:creationId xmlns:a16="http://schemas.microsoft.com/office/drawing/2014/main" id="{2E0FC74F-6B8B-46CC-9B2F-031BE8968F9A}"/>
                </a:ext>
              </a:extLst>
            </p:cNvPr>
            <p:cNvPicPr>
              <a:picLocks noChangeAspect="1"/>
            </p:cNvPicPr>
            <p:nvPr/>
          </p:nvPicPr>
          <p:blipFill rotWithShape="1">
            <a:blip r:embed="rId3"/>
            <a:srcRect l="52901" t="21017" r="4425" b="8115"/>
            <a:stretch/>
          </p:blipFill>
          <p:spPr>
            <a:xfrm>
              <a:off x="7437966" y="1860739"/>
              <a:ext cx="3162300" cy="1638183"/>
            </a:xfrm>
            <a:prstGeom prst="rect">
              <a:avLst/>
            </a:prstGeom>
          </p:spPr>
        </p:pic>
        <p:sp>
          <p:nvSpPr>
            <p:cNvPr id="17" name="TextBox 16">
              <a:extLst>
                <a:ext uri="{FF2B5EF4-FFF2-40B4-BE49-F238E27FC236}">
                  <a16:creationId xmlns:a16="http://schemas.microsoft.com/office/drawing/2014/main" id="{4D70F3AA-8417-4285-9735-42951E3B5D4B}"/>
                </a:ext>
              </a:extLst>
            </p:cNvPr>
            <p:cNvSpPr txBox="1"/>
            <p:nvPr/>
          </p:nvSpPr>
          <p:spPr>
            <a:xfrm>
              <a:off x="5089720" y="2823169"/>
              <a:ext cx="2023226" cy="446805"/>
            </a:xfrm>
            <a:prstGeom prst="rect">
              <a:avLst/>
            </a:prstGeom>
            <a:noFill/>
          </p:spPr>
          <p:txBody>
            <a:bodyPr wrap="square" rtlCol="0">
              <a:spAutoFit/>
            </a:bodyPr>
            <a:lstStyle/>
            <a:p>
              <a:r>
                <a:rPr lang="en-US" b="1" dirty="0"/>
                <a:t>Chemetron</a:t>
              </a:r>
            </a:p>
          </p:txBody>
        </p:sp>
        <p:pic>
          <p:nvPicPr>
            <p:cNvPr id="18" name="Picture 17">
              <a:extLst>
                <a:ext uri="{FF2B5EF4-FFF2-40B4-BE49-F238E27FC236}">
                  <a16:creationId xmlns:a16="http://schemas.microsoft.com/office/drawing/2014/main" id="{F0A53661-307F-4530-BCB2-4593022FC4BF}"/>
                </a:ext>
              </a:extLst>
            </p:cNvPr>
            <p:cNvPicPr>
              <a:picLocks noChangeAspect="1"/>
            </p:cNvPicPr>
            <p:nvPr/>
          </p:nvPicPr>
          <p:blipFill rotWithShape="1">
            <a:blip r:embed="rId4"/>
            <a:srcRect l="7383" r="16219" b="9718"/>
            <a:stretch/>
          </p:blipFill>
          <p:spPr>
            <a:xfrm>
              <a:off x="4786885" y="3498922"/>
              <a:ext cx="6309094" cy="2806629"/>
            </a:xfrm>
            <a:prstGeom prst="rect">
              <a:avLst/>
            </a:prstGeom>
          </p:spPr>
        </p:pic>
        <p:grpSp>
          <p:nvGrpSpPr>
            <p:cNvPr id="19" name="Group 18">
              <a:extLst>
                <a:ext uri="{FF2B5EF4-FFF2-40B4-BE49-F238E27FC236}">
                  <a16:creationId xmlns:a16="http://schemas.microsoft.com/office/drawing/2014/main" id="{CD35BBDB-12AC-4F94-AF93-DA5D3435E98F}"/>
                </a:ext>
              </a:extLst>
            </p:cNvPr>
            <p:cNvGrpSpPr/>
            <p:nvPr/>
          </p:nvGrpSpPr>
          <p:grpSpPr>
            <a:xfrm>
              <a:off x="5098188" y="11900"/>
              <a:ext cx="5997791" cy="2044701"/>
              <a:chOff x="6622188" y="49999"/>
              <a:chExt cx="5997791" cy="2044701"/>
            </a:xfrm>
          </p:grpSpPr>
          <p:pic>
            <p:nvPicPr>
              <p:cNvPr id="20" name="Picture 19">
                <a:extLst>
                  <a:ext uri="{FF2B5EF4-FFF2-40B4-BE49-F238E27FC236}">
                    <a16:creationId xmlns:a16="http://schemas.microsoft.com/office/drawing/2014/main" id="{7FC0CE34-BA05-4F4F-BAA9-A15BA5502346}"/>
                  </a:ext>
                </a:extLst>
              </p:cNvPr>
              <p:cNvPicPr>
                <a:picLocks noChangeAspect="1"/>
              </p:cNvPicPr>
              <p:nvPr/>
            </p:nvPicPr>
            <p:blipFill rotWithShape="1">
              <a:blip r:embed="rId3"/>
              <a:srcRect l="3959" t="17667" r="54283" b="12276"/>
              <a:stretch/>
            </p:blipFill>
            <p:spPr>
              <a:xfrm>
                <a:off x="6622188" y="49999"/>
                <a:ext cx="3906973" cy="2044701"/>
              </a:xfrm>
              <a:prstGeom prst="rect">
                <a:avLst/>
              </a:prstGeom>
            </p:spPr>
          </p:pic>
          <p:sp>
            <p:nvSpPr>
              <p:cNvPr id="21" name="TextBox 20">
                <a:extLst>
                  <a:ext uri="{FF2B5EF4-FFF2-40B4-BE49-F238E27FC236}">
                    <a16:creationId xmlns:a16="http://schemas.microsoft.com/office/drawing/2014/main" id="{E28601F7-A7DE-453A-9656-401765EB0169}"/>
                  </a:ext>
                </a:extLst>
              </p:cNvPr>
              <p:cNvSpPr txBox="1"/>
              <p:nvPr/>
            </p:nvSpPr>
            <p:spPr>
              <a:xfrm>
                <a:off x="10972800" y="228601"/>
                <a:ext cx="1647179" cy="427547"/>
              </a:xfrm>
              <a:prstGeom prst="rect">
                <a:avLst/>
              </a:prstGeom>
              <a:noFill/>
            </p:spPr>
            <p:txBody>
              <a:bodyPr wrap="square" rtlCol="0">
                <a:spAutoFit/>
              </a:bodyPr>
              <a:lstStyle/>
              <a:p>
                <a:r>
                  <a:rPr lang="en-US" b="1" dirty="0"/>
                  <a:t>Diamond</a:t>
                </a:r>
              </a:p>
            </p:txBody>
          </p:sp>
        </p:grpSp>
      </p:grpSp>
    </p:spTree>
    <p:extLst>
      <p:ext uri="{BB962C8B-B14F-4D97-AF65-F5344CB8AC3E}">
        <p14:creationId xmlns:p14="http://schemas.microsoft.com/office/powerpoint/2010/main" val="77805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838200" y="914400"/>
            <a:ext cx="7543800" cy="822961"/>
          </a:xfrm>
        </p:spPr>
        <p:txBody>
          <a:bodyPr anchor="ctr">
            <a:normAutofit/>
          </a:bodyPr>
          <a:lstStyle/>
          <a:p>
            <a:pPr algn="ctr"/>
            <a:r>
              <a:rPr lang="en-US" sz="3600" b="1" dirty="0">
                <a:solidFill>
                  <a:schemeClr val="accent2">
                    <a:lumMod val="75000"/>
                  </a:schemeClr>
                </a:solidFill>
                <a:latin typeface="Calibri" panose="020F0502020204030204" pitchFamily="34" charset="0"/>
              </a:rPr>
              <a:t>Secondary Equipment</a:t>
            </a:r>
          </a:p>
        </p:txBody>
      </p:sp>
      <p:sp>
        <p:nvSpPr>
          <p:cNvPr id="9" name="Content Placeholder 2">
            <a:extLst>
              <a:ext uri="{FF2B5EF4-FFF2-40B4-BE49-F238E27FC236}">
                <a16:creationId xmlns:a16="http://schemas.microsoft.com/office/drawing/2014/main" id="{DB249C33-CB0E-488F-BBF7-225FB4900496}"/>
              </a:ext>
            </a:extLst>
          </p:cNvPr>
          <p:cNvSpPr>
            <a:spLocks noGrp="1"/>
          </p:cNvSpPr>
          <p:nvPr>
            <p:ph idx="1"/>
          </p:nvPr>
        </p:nvSpPr>
        <p:spPr>
          <a:xfrm>
            <a:off x="942974" y="2085975"/>
            <a:ext cx="7362825" cy="3927052"/>
          </a:xfrm>
        </p:spPr>
        <p:txBody>
          <a:bodyPr>
            <a:normAutofit/>
          </a:bodyPr>
          <a:lstStyle/>
          <a:p>
            <a:pPr marL="214313" indent="-214313" algn="just">
              <a:lnSpc>
                <a:spcPct val="200000"/>
              </a:lnSpc>
              <a:buClr>
                <a:schemeClr val="accent2"/>
              </a:buClr>
              <a:buFont typeface="Arial" panose="020B0604020202020204" pitchFamily="34" charset="0"/>
              <a:buChar char="•"/>
            </a:pPr>
            <a:r>
              <a:rPr lang="en-US" sz="1800" dirty="0">
                <a:solidFill>
                  <a:schemeClr val="accent2"/>
                </a:solidFill>
                <a:latin typeface="Calibri" panose="020F0502020204030204" pitchFamily="34" charset="0"/>
              </a:rPr>
              <a:t>Hoses, gas flow meters, gauge and vacuum regulator can contribute substantially to gas and vacuum consumption</a:t>
            </a:r>
          </a:p>
          <a:p>
            <a:pPr marL="214313" indent="-214313" algn="just">
              <a:lnSpc>
                <a:spcPct val="200000"/>
              </a:lnSpc>
              <a:buClr>
                <a:schemeClr val="accent2"/>
              </a:buClr>
              <a:buFont typeface="Arial" panose="020B0604020202020204" pitchFamily="34" charset="0"/>
              <a:buChar char="•"/>
            </a:pPr>
            <a:r>
              <a:rPr lang="en-US" sz="1800" dirty="0">
                <a:solidFill>
                  <a:schemeClr val="accent2"/>
                </a:solidFill>
                <a:latin typeface="Calibri" panose="020F0502020204030204" pitchFamily="34" charset="0"/>
              </a:rPr>
              <a:t>Check them as a part of routine inspection procedures</a:t>
            </a:r>
          </a:p>
          <a:p>
            <a:pPr algn="just">
              <a:lnSpc>
                <a:spcPct val="200000"/>
              </a:lnSpc>
              <a:buClr>
                <a:schemeClr val="accent2"/>
              </a:buClr>
              <a:buFont typeface="Arial" panose="020B0604020202020204" pitchFamily="34" charset="0"/>
              <a:buChar char="•"/>
            </a:pPr>
            <a:endParaRPr lang="en-US" sz="1800" dirty="0">
              <a:solidFill>
                <a:schemeClr val="accent2"/>
              </a:solidFill>
              <a:latin typeface="Calibri" panose="020F0502020204030204" pitchFamily="34" charset="0"/>
            </a:endParaRPr>
          </a:p>
        </p:txBody>
      </p:sp>
    </p:spTree>
    <p:extLst>
      <p:ext uri="{BB962C8B-B14F-4D97-AF65-F5344CB8AC3E}">
        <p14:creationId xmlns:p14="http://schemas.microsoft.com/office/powerpoint/2010/main" val="172671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682D-2852-49CB-B5F8-DE6209420C9F}"/>
              </a:ext>
            </a:extLst>
          </p:cNvPr>
          <p:cNvSpPr>
            <a:spLocks noGrp="1"/>
          </p:cNvSpPr>
          <p:nvPr>
            <p:ph type="title"/>
          </p:nvPr>
        </p:nvSpPr>
        <p:spPr>
          <a:xfrm>
            <a:off x="914400" y="2819400"/>
            <a:ext cx="7467600" cy="1500187"/>
          </a:xfrm>
        </p:spPr>
        <p:txBody>
          <a:bodyPr anchor="ctr">
            <a:normAutofit/>
          </a:bodyPr>
          <a:lstStyle/>
          <a:p>
            <a:pPr>
              <a:defRPr/>
            </a:pPr>
            <a:r>
              <a:rPr lang="en-US" sz="3600" b="1" dirty="0">
                <a:solidFill>
                  <a:schemeClr val="accent2">
                    <a:lumMod val="75000"/>
                  </a:schemeClr>
                </a:solidFill>
                <a:latin typeface="Calibri" panose="020F0502020204030204" pitchFamily="34" charset="0"/>
              </a:rPr>
              <a:t>Session:  Pipeline Distribution System, Safety,  And Handling</a:t>
            </a:r>
          </a:p>
        </p:txBody>
      </p:sp>
    </p:spTree>
    <p:extLst>
      <p:ext uri="{BB962C8B-B14F-4D97-AF65-F5344CB8AC3E}">
        <p14:creationId xmlns:p14="http://schemas.microsoft.com/office/powerpoint/2010/main" val="176312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571AC1DE-00C4-40FF-B9CE-6069D852831D}"/>
              </a:ext>
            </a:extLst>
          </p:cNvPr>
          <p:cNvSpPr txBox="1">
            <a:spLocks/>
          </p:cNvSpPr>
          <p:nvPr/>
        </p:nvSpPr>
        <p:spPr>
          <a:xfrm>
            <a:off x="3178330" y="3429000"/>
            <a:ext cx="5813270" cy="1257300"/>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10000"/>
              </a:lnSpc>
              <a:spcBef>
                <a:spcPts val="0"/>
              </a:spcBef>
              <a:spcAft>
                <a:spcPts val="0"/>
              </a:spcAft>
              <a:buNone/>
              <a:defRPr/>
            </a:pPr>
            <a:r>
              <a:rPr lang="en-US" sz="3600" b="1" dirty="0">
                <a:solidFill>
                  <a:schemeClr val="accent2">
                    <a:lumMod val="75000"/>
                  </a:schemeClr>
                </a:solidFill>
                <a:latin typeface="Calibri" panose="020F0502020204030204" pitchFamily="34" charset="0"/>
              </a:rPr>
              <a:t>Pipeline Distribution System Pipeline Testing</a:t>
            </a:r>
          </a:p>
        </p:txBody>
      </p:sp>
      <p:sp>
        <p:nvSpPr>
          <p:cNvPr id="18" name="Rectangle: Rounded Corners 17">
            <a:extLst>
              <a:ext uri="{FF2B5EF4-FFF2-40B4-BE49-F238E27FC236}">
                <a16:creationId xmlns:a16="http://schemas.microsoft.com/office/drawing/2014/main" id="{B5FE3CA0-91AC-4924-AB2F-8B28CD4841E1}"/>
              </a:ext>
            </a:extLst>
          </p:cNvPr>
          <p:cNvSpPr/>
          <p:nvPr/>
        </p:nvSpPr>
        <p:spPr>
          <a:xfrm>
            <a:off x="3160583" y="3238500"/>
            <a:ext cx="731520" cy="91440"/>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ogo, icon&#10;&#10;Description automatically generated">
            <a:extLst>
              <a:ext uri="{FF2B5EF4-FFF2-40B4-BE49-F238E27FC236}">
                <a16:creationId xmlns:a16="http://schemas.microsoft.com/office/drawing/2014/main" id="{22C7AB83-AB5D-41D4-B21B-76F3A3327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30" y="2209800"/>
            <a:ext cx="758052" cy="731520"/>
          </a:xfrm>
          <a:prstGeom prst="rect">
            <a:avLst/>
          </a:prstGeom>
        </p:spPr>
      </p:pic>
    </p:spTree>
    <p:extLst>
      <p:ext uri="{BB962C8B-B14F-4D97-AF65-F5344CB8AC3E}">
        <p14:creationId xmlns:p14="http://schemas.microsoft.com/office/powerpoint/2010/main" val="406683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682D-2852-49CB-B5F8-DE6209420C9F}"/>
              </a:ext>
            </a:extLst>
          </p:cNvPr>
          <p:cNvSpPr>
            <a:spLocks noGrp="1"/>
          </p:cNvSpPr>
          <p:nvPr>
            <p:ph type="title"/>
          </p:nvPr>
        </p:nvSpPr>
        <p:spPr>
          <a:xfrm>
            <a:off x="914400" y="3364707"/>
            <a:ext cx="7391400" cy="978693"/>
          </a:xfrm>
        </p:spPr>
        <p:txBody>
          <a:bodyPr anchor="ctr">
            <a:normAutofit fontScale="90000"/>
          </a:bodyPr>
          <a:lstStyle/>
          <a:p>
            <a:pPr>
              <a:defRPr/>
            </a:pPr>
            <a:r>
              <a:rPr lang="en-US" sz="3600" b="1" dirty="0">
                <a:solidFill>
                  <a:schemeClr val="accent2">
                    <a:lumMod val="75000"/>
                  </a:schemeClr>
                </a:solidFill>
                <a:latin typeface="Calibri" panose="020F0502020204030204" pitchFamily="34" charset="0"/>
              </a:rPr>
              <a:t>Session: Introduction to MGPS and its </a:t>
            </a:r>
            <a:br>
              <a:rPr lang="en-US" sz="3600" b="1" dirty="0">
                <a:solidFill>
                  <a:schemeClr val="accent2">
                    <a:lumMod val="75000"/>
                  </a:schemeClr>
                </a:solidFill>
                <a:latin typeface="Calibri" panose="020F0502020204030204" pitchFamily="34" charset="0"/>
              </a:rPr>
            </a:br>
            <a:r>
              <a:rPr lang="en-US" sz="3600" b="1" dirty="0">
                <a:solidFill>
                  <a:schemeClr val="accent2">
                    <a:lumMod val="75000"/>
                  </a:schemeClr>
                </a:solidFill>
                <a:latin typeface="Calibri" panose="020F0502020204030204" pitchFamily="34" charset="0"/>
              </a:rPr>
              <a:t>                Components</a:t>
            </a:r>
          </a:p>
        </p:txBody>
      </p:sp>
    </p:spTree>
    <p:extLst>
      <p:ext uri="{BB962C8B-B14F-4D97-AF65-F5344CB8AC3E}">
        <p14:creationId xmlns:p14="http://schemas.microsoft.com/office/powerpoint/2010/main" val="3386567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CB5A5F-8765-4838-AE0D-3015EEE5BFF3}"/>
              </a:ext>
            </a:extLst>
          </p:cNvPr>
          <p:cNvSpPr/>
          <p:nvPr/>
        </p:nvSpPr>
        <p:spPr>
          <a:xfrm>
            <a:off x="6236025" y="-19050"/>
            <a:ext cx="2907975" cy="635277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DD01BD26-14E6-45CD-8D99-500BC37FA718}"/>
              </a:ext>
            </a:extLst>
          </p:cNvPr>
          <p:cNvGrpSpPr/>
          <p:nvPr/>
        </p:nvGrpSpPr>
        <p:grpSpPr>
          <a:xfrm>
            <a:off x="6553200" y="632963"/>
            <a:ext cx="2438400" cy="5359932"/>
            <a:chOff x="8929566" y="520724"/>
            <a:chExt cx="2632990" cy="6147866"/>
          </a:xfrm>
          <a:solidFill>
            <a:schemeClr val="bg1"/>
          </a:solidFill>
          <a:scene3d>
            <a:camera prst="orthographicFront">
              <a:rot lat="0" lon="0" rev="0"/>
            </a:camera>
            <a:lightRig rig="glow" dir="t">
              <a:rot lat="0" lon="0" rev="4800000"/>
            </a:lightRig>
          </a:scene3d>
        </p:grpSpPr>
        <p:sp>
          <p:nvSpPr>
            <p:cNvPr id="4" name="Rectangle: Rounded Corners 3">
              <a:extLst>
                <a:ext uri="{FF2B5EF4-FFF2-40B4-BE49-F238E27FC236}">
                  <a16:creationId xmlns:a16="http://schemas.microsoft.com/office/drawing/2014/main" id="{D04A612A-AF3D-4E36-8957-08978E16A32B}"/>
                </a:ext>
              </a:extLst>
            </p:cNvPr>
            <p:cNvSpPr/>
            <p:nvPr/>
          </p:nvSpPr>
          <p:spPr>
            <a:xfrm>
              <a:off x="8966994" y="520724"/>
              <a:ext cx="2583656" cy="916781"/>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accent2">
                      <a:lumMod val="75000"/>
                    </a:schemeClr>
                  </a:solidFill>
                  <a:ea typeface="+mn-lt"/>
                  <a:cs typeface="+mn-lt"/>
                </a:rPr>
                <a:t>Main Lines</a:t>
              </a:r>
              <a:endParaRPr lang="en-US" sz="2000" dirty="0">
                <a:solidFill>
                  <a:schemeClr val="accent2">
                    <a:lumMod val="75000"/>
                  </a:schemeClr>
                </a:solidFill>
              </a:endParaRPr>
            </a:p>
          </p:txBody>
        </p:sp>
        <p:sp>
          <p:nvSpPr>
            <p:cNvPr id="5" name="Rectangle: Rounded Corners 4">
              <a:extLst>
                <a:ext uri="{FF2B5EF4-FFF2-40B4-BE49-F238E27FC236}">
                  <a16:creationId xmlns:a16="http://schemas.microsoft.com/office/drawing/2014/main" id="{FD23D890-D222-41E5-B680-53FED8C9DC2A}"/>
                </a:ext>
              </a:extLst>
            </p:cNvPr>
            <p:cNvSpPr/>
            <p:nvPr/>
          </p:nvSpPr>
          <p:spPr>
            <a:xfrm>
              <a:off x="8978900" y="2579983"/>
              <a:ext cx="2583656" cy="916781"/>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000" dirty="0">
                  <a:solidFill>
                    <a:schemeClr val="accent2">
                      <a:lumMod val="75000"/>
                    </a:schemeClr>
                  </a:solidFill>
                  <a:ea typeface="+mn-lt"/>
                  <a:cs typeface="+mn-lt"/>
                </a:rPr>
                <a:t>Riser Lines</a:t>
              </a:r>
              <a:endParaRPr lang="en-US" sz="2000" dirty="0">
                <a:solidFill>
                  <a:schemeClr val="accent2">
                    <a:lumMod val="75000"/>
                  </a:schemeClr>
                </a:solidFill>
              </a:endParaRPr>
            </a:p>
          </p:txBody>
        </p:sp>
        <p:sp>
          <p:nvSpPr>
            <p:cNvPr id="8" name="Rectangle: Rounded Corners 7">
              <a:extLst>
                <a:ext uri="{FF2B5EF4-FFF2-40B4-BE49-F238E27FC236}">
                  <a16:creationId xmlns:a16="http://schemas.microsoft.com/office/drawing/2014/main" id="{CA036032-9995-431D-B98F-1E05B1F6D73C}"/>
                </a:ext>
              </a:extLst>
            </p:cNvPr>
            <p:cNvSpPr/>
            <p:nvPr/>
          </p:nvSpPr>
          <p:spPr>
            <a:xfrm>
              <a:off x="8929566" y="5751809"/>
              <a:ext cx="1071563" cy="916781"/>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000" dirty="0">
                  <a:solidFill>
                    <a:schemeClr val="accent2">
                      <a:lumMod val="75000"/>
                    </a:schemeClr>
                  </a:solidFill>
                  <a:cs typeface="Calibri"/>
                </a:rPr>
                <a:t>Lateral Lines</a:t>
              </a:r>
            </a:p>
          </p:txBody>
        </p:sp>
        <p:sp>
          <p:nvSpPr>
            <p:cNvPr id="19" name="Arrow: Down 18">
              <a:extLst>
                <a:ext uri="{FF2B5EF4-FFF2-40B4-BE49-F238E27FC236}">
                  <a16:creationId xmlns:a16="http://schemas.microsoft.com/office/drawing/2014/main" id="{EE6EA089-7A19-4249-BBE3-3808071FA1B3}"/>
                </a:ext>
              </a:extLst>
            </p:cNvPr>
            <p:cNvSpPr/>
            <p:nvPr/>
          </p:nvSpPr>
          <p:spPr>
            <a:xfrm>
              <a:off x="10118993" y="1437504"/>
              <a:ext cx="253590" cy="1152000"/>
            </a:xfrm>
            <a:prstGeom prst="downArrow">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000" dirty="0">
                <a:solidFill>
                  <a:schemeClr val="accent2">
                    <a:lumMod val="75000"/>
                  </a:schemeClr>
                </a:solidFill>
              </a:endParaRPr>
            </a:p>
          </p:txBody>
        </p:sp>
        <p:sp>
          <p:nvSpPr>
            <p:cNvPr id="25" name="Rectangle: Rounded Corners 24">
              <a:extLst>
                <a:ext uri="{FF2B5EF4-FFF2-40B4-BE49-F238E27FC236}">
                  <a16:creationId xmlns:a16="http://schemas.microsoft.com/office/drawing/2014/main" id="{2C302659-6E48-4025-B8F2-AE3366C4D26B}"/>
                </a:ext>
              </a:extLst>
            </p:cNvPr>
            <p:cNvSpPr/>
            <p:nvPr/>
          </p:nvSpPr>
          <p:spPr>
            <a:xfrm>
              <a:off x="8929567" y="4460577"/>
              <a:ext cx="1071563" cy="916781"/>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000" dirty="0">
                  <a:solidFill>
                    <a:schemeClr val="accent2">
                      <a:lumMod val="75000"/>
                    </a:schemeClr>
                  </a:solidFill>
                  <a:cs typeface="Calibri"/>
                </a:rPr>
                <a:t>Branch</a:t>
              </a:r>
            </a:p>
          </p:txBody>
        </p:sp>
        <p:sp>
          <p:nvSpPr>
            <p:cNvPr id="26" name="Rectangle: Rounded Corners 25">
              <a:extLst>
                <a:ext uri="{FF2B5EF4-FFF2-40B4-BE49-F238E27FC236}">
                  <a16:creationId xmlns:a16="http://schemas.microsoft.com/office/drawing/2014/main" id="{9EDFC4CC-E015-43E6-B2AB-D612EA0A8926}"/>
                </a:ext>
              </a:extLst>
            </p:cNvPr>
            <p:cNvSpPr/>
            <p:nvPr/>
          </p:nvSpPr>
          <p:spPr>
            <a:xfrm>
              <a:off x="10479087" y="4460576"/>
              <a:ext cx="1071563" cy="916781"/>
            </a:xfrm>
            <a:prstGeom prst="roundRect">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000" dirty="0">
                  <a:solidFill>
                    <a:schemeClr val="accent2">
                      <a:lumMod val="75000"/>
                    </a:schemeClr>
                  </a:solidFill>
                  <a:cs typeface="Calibri"/>
                </a:rPr>
                <a:t>Lateral Lines</a:t>
              </a:r>
            </a:p>
          </p:txBody>
        </p:sp>
        <p:sp>
          <p:nvSpPr>
            <p:cNvPr id="30" name="Freeform: Shape 29">
              <a:extLst>
                <a:ext uri="{FF2B5EF4-FFF2-40B4-BE49-F238E27FC236}">
                  <a16:creationId xmlns:a16="http://schemas.microsoft.com/office/drawing/2014/main" id="{E8E92251-14AB-4575-9965-DC867839FA51}"/>
                </a:ext>
              </a:extLst>
            </p:cNvPr>
            <p:cNvSpPr/>
            <p:nvPr/>
          </p:nvSpPr>
          <p:spPr>
            <a:xfrm flipH="1" flipV="1">
              <a:off x="9303717" y="3496763"/>
              <a:ext cx="1872783" cy="963813"/>
            </a:xfrm>
            <a:custGeom>
              <a:avLst/>
              <a:gdLst>
                <a:gd name="connsiteX0" fmla="*/ 1023410 w 1872783"/>
                <a:gd name="connsiteY0" fmla="*/ 963813 h 963813"/>
                <a:gd name="connsiteX1" fmla="*/ 843410 w 1872783"/>
                <a:gd name="connsiteY1" fmla="*/ 963813 h 963813"/>
                <a:gd name="connsiteX2" fmla="*/ 843410 w 1872783"/>
                <a:gd name="connsiteY2" fmla="*/ 502898 h 963813"/>
                <a:gd name="connsiteX3" fmla="*/ 62862 w 1872783"/>
                <a:gd name="connsiteY3" fmla="*/ 502898 h 963813"/>
                <a:gd name="connsiteX4" fmla="*/ 62862 w 1872783"/>
                <a:gd name="connsiteY4" fmla="*/ 125725 h 963813"/>
                <a:gd name="connsiteX5" fmla="*/ 0 w 1872783"/>
                <a:gd name="connsiteY5" fmla="*/ 125725 h 963813"/>
                <a:gd name="connsiteX6" fmla="*/ 125724 w 1872783"/>
                <a:gd name="connsiteY6" fmla="*/ 0 h 963813"/>
                <a:gd name="connsiteX7" fmla="*/ 251449 w 1872783"/>
                <a:gd name="connsiteY7" fmla="*/ 125725 h 963813"/>
                <a:gd name="connsiteX8" fmla="*/ 188587 w 1872783"/>
                <a:gd name="connsiteY8" fmla="*/ 125725 h 963813"/>
                <a:gd name="connsiteX9" fmla="*/ 188587 w 1872783"/>
                <a:gd name="connsiteY9" fmla="*/ 377174 h 963813"/>
                <a:gd name="connsiteX10" fmla="*/ 843410 w 1872783"/>
                <a:gd name="connsiteY10" fmla="*/ 377174 h 963813"/>
                <a:gd name="connsiteX11" fmla="*/ 843410 w 1872783"/>
                <a:gd name="connsiteY11" fmla="*/ 351813 h 963813"/>
                <a:gd name="connsiteX12" fmla="*/ 1023410 w 1872783"/>
                <a:gd name="connsiteY12" fmla="*/ 351813 h 963813"/>
                <a:gd name="connsiteX13" fmla="*/ 1023410 w 1872783"/>
                <a:gd name="connsiteY13" fmla="*/ 377174 h 963813"/>
                <a:gd name="connsiteX14" fmla="*/ 1684196 w 1872783"/>
                <a:gd name="connsiteY14" fmla="*/ 377174 h 963813"/>
                <a:gd name="connsiteX15" fmla="*/ 1684196 w 1872783"/>
                <a:gd name="connsiteY15" fmla="*/ 125725 h 963813"/>
                <a:gd name="connsiteX16" fmla="*/ 1621334 w 1872783"/>
                <a:gd name="connsiteY16" fmla="*/ 125725 h 963813"/>
                <a:gd name="connsiteX17" fmla="*/ 1747059 w 1872783"/>
                <a:gd name="connsiteY17" fmla="*/ 0 h 963813"/>
                <a:gd name="connsiteX18" fmla="*/ 1872783 w 1872783"/>
                <a:gd name="connsiteY18" fmla="*/ 125725 h 963813"/>
                <a:gd name="connsiteX19" fmla="*/ 1809921 w 1872783"/>
                <a:gd name="connsiteY19" fmla="*/ 125725 h 963813"/>
                <a:gd name="connsiteX20" fmla="*/ 1809921 w 1872783"/>
                <a:gd name="connsiteY20" fmla="*/ 502898 h 963813"/>
                <a:gd name="connsiteX21" fmla="*/ 1023410 w 1872783"/>
                <a:gd name="connsiteY21" fmla="*/ 502898 h 96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783" h="963813">
                  <a:moveTo>
                    <a:pt x="1023410" y="963813"/>
                  </a:moveTo>
                  <a:lnTo>
                    <a:pt x="843410" y="963813"/>
                  </a:lnTo>
                  <a:lnTo>
                    <a:pt x="843410" y="502898"/>
                  </a:lnTo>
                  <a:lnTo>
                    <a:pt x="62862" y="502898"/>
                  </a:lnTo>
                  <a:lnTo>
                    <a:pt x="62862" y="125725"/>
                  </a:lnTo>
                  <a:lnTo>
                    <a:pt x="0" y="125725"/>
                  </a:lnTo>
                  <a:lnTo>
                    <a:pt x="125724" y="0"/>
                  </a:lnTo>
                  <a:lnTo>
                    <a:pt x="251449" y="125725"/>
                  </a:lnTo>
                  <a:lnTo>
                    <a:pt x="188587" y="125725"/>
                  </a:lnTo>
                  <a:lnTo>
                    <a:pt x="188587" y="377174"/>
                  </a:lnTo>
                  <a:lnTo>
                    <a:pt x="843410" y="377174"/>
                  </a:lnTo>
                  <a:lnTo>
                    <a:pt x="843410" y="351813"/>
                  </a:lnTo>
                  <a:lnTo>
                    <a:pt x="1023410" y="351813"/>
                  </a:lnTo>
                  <a:lnTo>
                    <a:pt x="1023410" y="377174"/>
                  </a:lnTo>
                  <a:lnTo>
                    <a:pt x="1684196" y="377174"/>
                  </a:lnTo>
                  <a:lnTo>
                    <a:pt x="1684196" y="125725"/>
                  </a:lnTo>
                  <a:lnTo>
                    <a:pt x="1621334" y="125725"/>
                  </a:lnTo>
                  <a:lnTo>
                    <a:pt x="1747059" y="0"/>
                  </a:lnTo>
                  <a:lnTo>
                    <a:pt x="1872783" y="125725"/>
                  </a:lnTo>
                  <a:lnTo>
                    <a:pt x="1809921" y="125725"/>
                  </a:lnTo>
                  <a:lnTo>
                    <a:pt x="1809921" y="502898"/>
                  </a:lnTo>
                  <a:lnTo>
                    <a:pt x="1023410" y="502898"/>
                  </a:lnTo>
                  <a:close/>
                </a:path>
              </a:pathLst>
            </a:cu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IN" sz="2000" dirty="0">
                <a:solidFill>
                  <a:schemeClr val="accent2">
                    <a:lumMod val="75000"/>
                  </a:schemeClr>
                </a:solidFill>
              </a:endParaRPr>
            </a:p>
          </p:txBody>
        </p:sp>
        <p:sp>
          <p:nvSpPr>
            <p:cNvPr id="31" name="Arrow: Down 30">
              <a:extLst>
                <a:ext uri="{FF2B5EF4-FFF2-40B4-BE49-F238E27FC236}">
                  <a16:creationId xmlns:a16="http://schemas.microsoft.com/office/drawing/2014/main" id="{40B695C0-DB49-4AF3-AE8B-E3FB7B7DD4D5}"/>
                </a:ext>
              </a:extLst>
            </p:cNvPr>
            <p:cNvSpPr/>
            <p:nvPr/>
          </p:nvSpPr>
          <p:spPr>
            <a:xfrm>
              <a:off x="9322804" y="5377357"/>
              <a:ext cx="253590" cy="374452"/>
            </a:xfrm>
            <a:prstGeom prst="downArrow">
              <a:avLst/>
            </a:prstGeom>
            <a:grpFill/>
            <a:ln>
              <a:noFill/>
            </a:ln>
            <a:effectLst>
              <a:outerShdw blurRad="190500" dist="228600" dir="2700000" algn="ctr">
                <a:srgbClr val="000000">
                  <a:alpha val="30000"/>
                </a:srgbClr>
              </a:outerShdw>
            </a:effectLst>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000" dirty="0">
                <a:solidFill>
                  <a:schemeClr val="accent2">
                    <a:lumMod val="75000"/>
                  </a:schemeClr>
                </a:solidFill>
              </a:endParaRPr>
            </a:p>
          </p:txBody>
        </p:sp>
      </p:grpSp>
      <p:pic>
        <p:nvPicPr>
          <p:cNvPr id="13" name="Content Placeholder 4" descr="DA1C2FF6">
            <a:extLst>
              <a:ext uri="{FF2B5EF4-FFF2-40B4-BE49-F238E27FC236}">
                <a16:creationId xmlns:a16="http://schemas.microsoft.com/office/drawing/2014/main" id="{283AA8D2-D3ED-4BC6-8D83-1E74BEB66004}"/>
              </a:ext>
            </a:extLst>
          </p:cNvPr>
          <p:cNvPicPr>
            <a:picLocks noChangeAspect="1" noChangeArrowheads="1"/>
          </p:cNvPicPr>
          <p:nvPr/>
        </p:nvPicPr>
        <p:blipFill>
          <a:blip r:embed="rId2"/>
          <a:srcRect/>
          <a:stretch>
            <a:fillRect/>
          </a:stretch>
        </p:blipFill>
        <p:spPr bwMode="auto">
          <a:xfrm>
            <a:off x="0" y="413502"/>
            <a:ext cx="6236024" cy="5487673"/>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5877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13F5-CA69-4F75-BE9E-E132443D2845}"/>
              </a:ext>
            </a:extLst>
          </p:cNvPr>
          <p:cNvSpPr>
            <a:spLocks noGrp="1"/>
          </p:cNvSpPr>
          <p:nvPr>
            <p:ph type="title" idx="4294967295"/>
          </p:nvPr>
        </p:nvSpPr>
        <p:spPr>
          <a:xfrm>
            <a:off x="914400" y="1088919"/>
            <a:ext cx="7334250" cy="623888"/>
          </a:xfrm>
        </p:spPr>
        <p:txBody>
          <a:bodyPr>
            <a:normAutofit/>
          </a:bodyPr>
          <a:lstStyle/>
          <a:p>
            <a:pPr algn="ctr"/>
            <a:r>
              <a:rPr lang="en-US" sz="3600" b="1" dirty="0">
                <a:solidFill>
                  <a:schemeClr val="accent2">
                    <a:lumMod val="75000"/>
                  </a:schemeClr>
                </a:solidFill>
                <a:latin typeface="Calibri" panose="020F0502020204030204" pitchFamily="34" charset="0"/>
              </a:rPr>
              <a:t>Layout Diagram Of MGPS</a:t>
            </a:r>
          </a:p>
        </p:txBody>
      </p:sp>
      <p:pic>
        <p:nvPicPr>
          <p:cNvPr id="15" name="Picture 9">
            <a:extLst>
              <a:ext uri="{FF2B5EF4-FFF2-40B4-BE49-F238E27FC236}">
                <a16:creationId xmlns:a16="http://schemas.microsoft.com/office/drawing/2014/main" id="{9CB0A43B-D1F9-4107-B392-06AB17C2448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7296"/>
          <a:stretch/>
        </p:blipFill>
        <p:spPr>
          <a:xfrm>
            <a:off x="664396" y="1981200"/>
            <a:ext cx="7834258" cy="3998806"/>
          </a:xfrm>
          <a:prstGeom prst="rect">
            <a:avLst/>
          </a:prstGeom>
          <a:ln>
            <a:noFill/>
          </a:ln>
          <a:effectLst/>
        </p:spPr>
      </p:pic>
    </p:spTree>
    <p:extLst>
      <p:ext uri="{BB962C8B-B14F-4D97-AF65-F5344CB8AC3E}">
        <p14:creationId xmlns:p14="http://schemas.microsoft.com/office/powerpoint/2010/main" val="3402691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914400" y="988906"/>
            <a:ext cx="7391400" cy="748455"/>
          </a:xfrm>
        </p:spPr>
        <p:txBody>
          <a:bodyPr anchor="ctr">
            <a:normAutofit/>
          </a:bodyPr>
          <a:lstStyle/>
          <a:p>
            <a:pPr algn="ctr"/>
            <a:r>
              <a:rPr lang="en-US" sz="3600" b="1" dirty="0">
                <a:solidFill>
                  <a:schemeClr val="accent2">
                    <a:lumMod val="75000"/>
                  </a:schemeClr>
                </a:solidFill>
                <a:latin typeface="Calibri" panose="020F0502020204030204" pitchFamily="34" charset="0"/>
              </a:rPr>
              <a:t>Pipeline Distribution System Design</a:t>
            </a:r>
          </a:p>
        </p:txBody>
      </p:sp>
      <p:sp>
        <p:nvSpPr>
          <p:cNvPr id="9" name="Content Placeholder 2">
            <a:extLst>
              <a:ext uri="{FF2B5EF4-FFF2-40B4-BE49-F238E27FC236}">
                <a16:creationId xmlns:a16="http://schemas.microsoft.com/office/drawing/2014/main" id="{DB249C33-CB0E-488F-BBF7-225FB4900496}"/>
              </a:ext>
            </a:extLst>
          </p:cNvPr>
          <p:cNvSpPr>
            <a:spLocks noGrp="1"/>
          </p:cNvSpPr>
          <p:nvPr>
            <p:ph idx="1"/>
          </p:nvPr>
        </p:nvSpPr>
        <p:spPr>
          <a:xfrm>
            <a:off x="914400" y="1905000"/>
            <a:ext cx="7391400" cy="4267200"/>
          </a:xfrm>
        </p:spPr>
        <p:txBody>
          <a:bodyPr>
            <a:normAutofit/>
          </a:bodyPr>
          <a:lstStyle/>
          <a:p>
            <a:pPr algn="just">
              <a:lnSpc>
                <a:spcPct val="170000"/>
              </a:lnSpc>
              <a:buClr>
                <a:schemeClr val="accent2"/>
              </a:buClr>
              <a:buFont typeface="Arial" panose="020B0604020202020204" pitchFamily="34" charset="0"/>
              <a:buChar char="•"/>
            </a:pPr>
            <a:r>
              <a:rPr lang="en-US" sz="1600" b="1" u="sng" dirty="0">
                <a:solidFill>
                  <a:schemeClr val="accent2"/>
                </a:solidFill>
                <a:latin typeface="Calibri" panose="020F0502020204030204" pitchFamily="34" charset="0"/>
              </a:rPr>
              <a:t>Number of stations:</a:t>
            </a:r>
            <a:r>
              <a:rPr lang="en-US" sz="1600" dirty="0">
                <a:solidFill>
                  <a:schemeClr val="accent2"/>
                </a:solidFill>
                <a:latin typeface="Calibri" panose="020F0502020204030204" pitchFamily="34" charset="0"/>
              </a:rPr>
              <a:t> Outlet/ inlets are often called “stations” for each specific gas type. It is estimated by the medical planner, or the architect based on the requirement of the facility.</a:t>
            </a:r>
          </a:p>
          <a:p>
            <a:pPr algn="just">
              <a:lnSpc>
                <a:spcPct val="170000"/>
              </a:lnSpc>
              <a:buClr>
                <a:schemeClr val="accent2"/>
              </a:buClr>
              <a:buFont typeface="Arial" panose="020B0604020202020204" pitchFamily="34" charset="0"/>
              <a:buChar char="•"/>
            </a:pPr>
            <a:r>
              <a:rPr lang="en-US" sz="1600" b="1" u="sng" dirty="0">
                <a:solidFill>
                  <a:schemeClr val="accent2"/>
                </a:solidFill>
                <a:latin typeface="Calibri" panose="020F0502020204030204" pitchFamily="34" charset="0"/>
              </a:rPr>
              <a:t>Flow rates:</a:t>
            </a:r>
            <a:r>
              <a:rPr lang="en-US" sz="1600" dirty="0">
                <a:solidFill>
                  <a:schemeClr val="accent2"/>
                </a:solidFill>
                <a:latin typeface="Calibri" panose="020F0502020204030204" pitchFamily="34" charset="0"/>
              </a:rPr>
              <a:t> The flow rate and diversity factors vary for individual stations depending on requirement (the total number of terminal units and the type of provided care). Pressure range is usually kept in between 4 bar to 4.2 bar.</a:t>
            </a:r>
          </a:p>
          <a:p>
            <a:pPr algn="just">
              <a:lnSpc>
                <a:spcPct val="170000"/>
              </a:lnSpc>
              <a:buClr>
                <a:schemeClr val="accent2"/>
              </a:buClr>
              <a:buFont typeface="Arial" panose="020B0604020202020204" pitchFamily="34" charset="0"/>
              <a:buChar char="•"/>
            </a:pPr>
            <a:r>
              <a:rPr lang="en-US" sz="1600" b="1" u="sng" dirty="0">
                <a:solidFill>
                  <a:schemeClr val="accent2"/>
                </a:solidFill>
                <a:latin typeface="Calibri" panose="020F0502020204030204" pitchFamily="34" charset="0"/>
              </a:rPr>
              <a:t>Medical gas outlet/ inlet terminals:</a:t>
            </a:r>
            <a:r>
              <a:rPr lang="en-US" sz="1600" dirty="0">
                <a:solidFill>
                  <a:schemeClr val="accent2"/>
                </a:solidFill>
                <a:latin typeface="Calibri" panose="020F0502020204030204" pitchFamily="34" charset="0"/>
              </a:rPr>
              <a:t> Various types of it are provided from different manufacturers. The terminals are available in various gas sequence center-line spacing, and concealed mounting</a:t>
            </a:r>
          </a:p>
          <a:p>
            <a:pPr algn="just">
              <a:lnSpc>
                <a:spcPct val="170000"/>
              </a:lnSpc>
              <a:buClr>
                <a:schemeClr val="accent2"/>
              </a:buClr>
              <a:buFont typeface="Arial" panose="020B0604020202020204" pitchFamily="34" charset="0"/>
              <a:buChar char="•"/>
            </a:pPr>
            <a:endParaRPr lang="en-US" sz="1600" dirty="0">
              <a:solidFill>
                <a:schemeClr val="accent2"/>
              </a:solidFill>
              <a:latin typeface="Calibri" panose="020F0502020204030204" pitchFamily="34" charset="0"/>
            </a:endParaRPr>
          </a:p>
        </p:txBody>
      </p:sp>
    </p:spTree>
    <p:extLst>
      <p:ext uri="{BB962C8B-B14F-4D97-AF65-F5344CB8AC3E}">
        <p14:creationId xmlns:p14="http://schemas.microsoft.com/office/powerpoint/2010/main" val="196501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762000" y="914400"/>
            <a:ext cx="7620000" cy="822961"/>
          </a:xfrm>
        </p:spPr>
        <p:txBody>
          <a:bodyPr anchor="ctr">
            <a:normAutofit/>
          </a:bodyPr>
          <a:lstStyle/>
          <a:p>
            <a:pPr algn="ctr"/>
            <a:r>
              <a:rPr lang="en-US" sz="3600" b="1" dirty="0">
                <a:solidFill>
                  <a:schemeClr val="accent2">
                    <a:lumMod val="75000"/>
                  </a:schemeClr>
                </a:solidFill>
                <a:latin typeface="Calibri" panose="020F0502020204030204" pitchFamily="34" charset="0"/>
              </a:rPr>
              <a:t>Pipeline Testing</a:t>
            </a:r>
          </a:p>
        </p:txBody>
      </p:sp>
      <p:pic>
        <p:nvPicPr>
          <p:cNvPr id="4" name="Picture 3">
            <a:extLst>
              <a:ext uri="{FF2B5EF4-FFF2-40B4-BE49-F238E27FC236}">
                <a16:creationId xmlns:a16="http://schemas.microsoft.com/office/drawing/2014/main" id="{2C387B21-9753-47C3-8496-7EA3FE200AE9}"/>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t="4257" r="4223"/>
          <a:stretch/>
        </p:blipFill>
        <p:spPr>
          <a:xfrm>
            <a:off x="685800" y="1981200"/>
            <a:ext cx="8040580" cy="3916680"/>
          </a:xfrm>
          <a:prstGeom prst="rect">
            <a:avLst/>
          </a:prstGeom>
        </p:spPr>
      </p:pic>
    </p:spTree>
    <p:extLst>
      <p:ext uri="{BB962C8B-B14F-4D97-AF65-F5344CB8AC3E}">
        <p14:creationId xmlns:p14="http://schemas.microsoft.com/office/powerpoint/2010/main" val="2479291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571AC1DE-00C4-40FF-B9CE-6069D852831D}"/>
              </a:ext>
            </a:extLst>
          </p:cNvPr>
          <p:cNvSpPr txBox="1">
            <a:spLocks/>
          </p:cNvSpPr>
          <p:nvPr/>
        </p:nvSpPr>
        <p:spPr>
          <a:xfrm>
            <a:off x="3178330" y="3429000"/>
            <a:ext cx="5584670" cy="1257300"/>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10000"/>
              </a:lnSpc>
              <a:spcBef>
                <a:spcPts val="0"/>
              </a:spcBef>
              <a:spcAft>
                <a:spcPts val="0"/>
              </a:spcAft>
              <a:buNone/>
              <a:defRPr/>
            </a:pPr>
            <a:r>
              <a:rPr lang="en-US" sz="3600" b="1" dirty="0">
                <a:solidFill>
                  <a:schemeClr val="accent2">
                    <a:lumMod val="75000"/>
                  </a:schemeClr>
                </a:solidFill>
                <a:latin typeface="Calibri" panose="020F0502020204030204" pitchFamily="34" charset="0"/>
              </a:rPr>
              <a:t>Color Coding For Gas Pipelines</a:t>
            </a:r>
          </a:p>
        </p:txBody>
      </p:sp>
      <p:sp>
        <p:nvSpPr>
          <p:cNvPr id="18" name="Rectangle: Rounded Corners 17">
            <a:extLst>
              <a:ext uri="{FF2B5EF4-FFF2-40B4-BE49-F238E27FC236}">
                <a16:creationId xmlns:a16="http://schemas.microsoft.com/office/drawing/2014/main" id="{B5FE3CA0-91AC-4924-AB2F-8B28CD4841E1}"/>
              </a:ext>
            </a:extLst>
          </p:cNvPr>
          <p:cNvSpPr/>
          <p:nvPr/>
        </p:nvSpPr>
        <p:spPr>
          <a:xfrm>
            <a:off x="3160583" y="3238500"/>
            <a:ext cx="731520" cy="91440"/>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ogo, icon&#10;&#10;Description automatically generated">
            <a:extLst>
              <a:ext uri="{FF2B5EF4-FFF2-40B4-BE49-F238E27FC236}">
                <a16:creationId xmlns:a16="http://schemas.microsoft.com/office/drawing/2014/main" id="{22C7AB83-AB5D-41D4-B21B-76F3A3327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30" y="2209800"/>
            <a:ext cx="758052" cy="731520"/>
          </a:xfrm>
          <a:prstGeom prst="rect">
            <a:avLst/>
          </a:prstGeom>
        </p:spPr>
      </p:pic>
    </p:spTree>
    <p:extLst>
      <p:ext uri="{BB962C8B-B14F-4D97-AF65-F5344CB8AC3E}">
        <p14:creationId xmlns:p14="http://schemas.microsoft.com/office/powerpoint/2010/main" val="1595332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0" y="0"/>
            <a:ext cx="4835236"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15586" y="667768"/>
            <a:ext cx="4835236" cy="922908"/>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b="1" dirty="0">
                <a:solidFill>
                  <a:schemeClr val="bg1"/>
                </a:solidFill>
                <a:latin typeface="Calibri" panose="020F0502020204030204" pitchFamily="34" charset="0"/>
              </a:rPr>
              <a:t>Color Coding For Gases </a:t>
            </a:r>
          </a:p>
          <a:p>
            <a:pPr algn="ctr"/>
            <a:r>
              <a:rPr lang="en-US" sz="3600" b="1" dirty="0">
                <a:solidFill>
                  <a:schemeClr val="bg1"/>
                </a:solidFill>
                <a:latin typeface="Calibri" panose="020F0502020204030204" pitchFamily="34" charset="0"/>
              </a:rPr>
              <a:t>In MGPS</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152400" y="1981201"/>
            <a:ext cx="4419600" cy="41910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The international standard for the color coding of gas pipeline is ISO 32: 1977 Gas pipelines for medical use – Marking for identification of content. </a:t>
            </a:r>
          </a:p>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According to the ISO standard, oxygen should be labelled as white. </a:t>
            </a:r>
          </a:p>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The figure shows differences in gas pipeline color coding between ISO and US standards.</a:t>
            </a:r>
          </a:p>
        </p:txBody>
      </p:sp>
      <p:pic>
        <p:nvPicPr>
          <p:cNvPr id="8" name="Picture 7" descr="Chart, bar chart&#10;&#10;Description automatically generated">
            <a:extLst>
              <a:ext uri="{FF2B5EF4-FFF2-40B4-BE49-F238E27FC236}">
                <a16:creationId xmlns:a16="http://schemas.microsoft.com/office/drawing/2014/main" id="{44840E46-FA39-48AF-9CA1-30844B0621F8}"/>
              </a:ext>
            </a:extLst>
          </p:cNvPr>
          <p:cNvPicPr>
            <a:picLocks noChangeAspect="1"/>
          </p:cNvPicPr>
          <p:nvPr/>
        </p:nvPicPr>
        <p:blipFill rotWithShape="1">
          <a:blip r:embed="rId3"/>
          <a:srcRect l="7454" r="5584" b="18421"/>
          <a:stretch/>
        </p:blipFill>
        <p:spPr>
          <a:xfrm>
            <a:off x="4897294" y="1524000"/>
            <a:ext cx="4308764" cy="3848100"/>
          </a:xfrm>
          <a:prstGeom prst="rect">
            <a:avLst/>
          </a:prstGeom>
        </p:spPr>
      </p:pic>
    </p:spTree>
    <p:extLst>
      <p:ext uri="{BB962C8B-B14F-4D97-AF65-F5344CB8AC3E}">
        <p14:creationId xmlns:p14="http://schemas.microsoft.com/office/powerpoint/2010/main" val="296683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914400" y="914400"/>
            <a:ext cx="7391400" cy="822961"/>
          </a:xfrm>
        </p:spPr>
        <p:txBody>
          <a:bodyPr anchor="ctr">
            <a:normAutofit/>
          </a:bodyPr>
          <a:lstStyle/>
          <a:p>
            <a:pPr algn="ctr"/>
            <a:r>
              <a:rPr lang="en-US" sz="3600" b="1" dirty="0">
                <a:solidFill>
                  <a:schemeClr val="accent2">
                    <a:lumMod val="75000"/>
                  </a:schemeClr>
                </a:solidFill>
                <a:latin typeface="Calibri" panose="020F0502020204030204" pitchFamily="34" charset="0"/>
              </a:rPr>
              <a:t>Usage of Medical Gases</a:t>
            </a:r>
          </a:p>
        </p:txBody>
      </p:sp>
      <p:sp>
        <p:nvSpPr>
          <p:cNvPr id="7" name="Content Placeholder 2">
            <a:extLst>
              <a:ext uri="{FF2B5EF4-FFF2-40B4-BE49-F238E27FC236}">
                <a16:creationId xmlns:a16="http://schemas.microsoft.com/office/drawing/2014/main" id="{2C2EE7F0-ACE5-4608-A980-DE476586ED39}"/>
              </a:ext>
            </a:extLst>
          </p:cNvPr>
          <p:cNvSpPr>
            <a:spLocks noGrp="1"/>
          </p:cNvSpPr>
          <p:nvPr>
            <p:ph idx="1"/>
          </p:nvPr>
        </p:nvSpPr>
        <p:spPr>
          <a:xfrm>
            <a:off x="914400" y="1905000"/>
            <a:ext cx="7391400" cy="685800"/>
          </a:xfrm>
        </p:spPr>
        <p:txBody>
          <a:bodyPr>
            <a:normAutofit/>
          </a:bodyPr>
          <a:lstStyle/>
          <a:p>
            <a:pPr algn="just">
              <a:lnSpc>
                <a:spcPct val="100000"/>
              </a:lnSpc>
              <a:buClr>
                <a:schemeClr val="accent2"/>
              </a:buClr>
              <a:buFont typeface="Arial" panose="020B0604020202020204" pitchFamily="34" charset="0"/>
              <a:buChar char="•"/>
            </a:pPr>
            <a:r>
              <a:rPr lang="en-US" sz="1800" dirty="0">
                <a:solidFill>
                  <a:schemeClr val="accent2"/>
                </a:solidFill>
                <a:latin typeface="Calibri" panose="020F0502020204030204" pitchFamily="34" charset="0"/>
              </a:rPr>
              <a:t>The functional areas of the proposed building  where in, the Medical gas shall be required is as  follows:</a:t>
            </a:r>
          </a:p>
        </p:txBody>
      </p:sp>
      <p:graphicFrame>
        <p:nvGraphicFramePr>
          <p:cNvPr id="5" name="object 3">
            <a:extLst>
              <a:ext uri="{FF2B5EF4-FFF2-40B4-BE49-F238E27FC236}">
                <a16:creationId xmlns:a16="http://schemas.microsoft.com/office/drawing/2014/main" id="{33BE0094-8631-4C0E-83F1-A6F97251D273}"/>
              </a:ext>
            </a:extLst>
          </p:cNvPr>
          <p:cNvGraphicFramePr>
            <a:graphicFrameLocks noGrp="1"/>
          </p:cNvGraphicFramePr>
          <p:nvPr>
            <p:extLst>
              <p:ext uri="{D42A27DB-BD31-4B8C-83A1-F6EECF244321}">
                <p14:modId xmlns:p14="http://schemas.microsoft.com/office/powerpoint/2010/main" val="2004965967"/>
              </p:ext>
            </p:extLst>
          </p:nvPr>
        </p:nvGraphicFramePr>
        <p:xfrm>
          <a:off x="1749382" y="2942435"/>
          <a:ext cx="5645237" cy="2253290"/>
        </p:xfrm>
        <a:graphic>
          <a:graphicData uri="http://schemas.openxmlformats.org/drawingml/2006/table">
            <a:tbl>
              <a:tblPr firstRow="1" bandRow="1">
                <a:tableStyleId>{0E3FDE45-AF77-4B5C-9715-49D594BDF05E}</a:tableStyleId>
              </a:tblPr>
              <a:tblGrid>
                <a:gridCol w="3109111">
                  <a:extLst>
                    <a:ext uri="{9D8B030D-6E8A-4147-A177-3AD203B41FA5}">
                      <a16:colId xmlns:a16="http://schemas.microsoft.com/office/drawing/2014/main" val="20000"/>
                    </a:ext>
                  </a:extLst>
                </a:gridCol>
                <a:gridCol w="2536126">
                  <a:extLst>
                    <a:ext uri="{9D8B030D-6E8A-4147-A177-3AD203B41FA5}">
                      <a16:colId xmlns:a16="http://schemas.microsoft.com/office/drawing/2014/main" val="20001"/>
                    </a:ext>
                  </a:extLst>
                </a:gridCol>
              </a:tblGrid>
              <a:tr h="450658">
                <a:tc>
                  <a:txBody>
                    <a:bodyPr/>
                    <a:lstStyle/>
                    <a:p>
                      <a:pPr marL="68580">
                        <a:lnSpc>
                          <a:spcPct val="100000"/>
                        </a:lnSpc>
                        <a:spcBef>
                          <a:spcPts val="65"/>
                        </a:spcBef>
                      </a:pPr>
                      <a:r>
                        <a:rPr sz="1800" spc="-10" dirty="0"/>
                        <a:t>Operation</a:t>
                      </a:r>
                      <a:r>
                        <a:rPr sz="1800" spc="5" dirty="0"/>
                        <a:t> </a:t>
                      </a:r>
                      <a:r>
                        <a:rPr sz="1800" spc="-10" dirty="0"/>
                        <a:t>Theatre</a:t>
                      </a:r>
                      <a:endParaRPr sz="1800" dirty="0">
                        <a:latin typeface="Carlito"/>
                        <a:cs typeface="Carlito"/>
                      </a:endParaRPr>
                    </a:p>
                  </a:txBody>
                  <a:tcPr marL="0" marR="0" marT="8255" marB="0"/>
                </a:tc>
                <a:tc>
                  <a:txBody>
                    <a:bodyPr/>
                    <a:lstStyle/>
                    <a:p>
                      <a:pPr marL="68580">
                        <a:lnSpc>
                          <a:spcPct val="100000"/>
                        </a:lnSpc>
                        <a:spcBef>
                          <a:spcPts val="65"/>
                        </a:spcBef>
                      </a:pPr>
                      <a:r>
                        <a:rPr sz="1800" spc="-5" dirty="0"/>
                        <a:t>O</a:t>
                      </a:r>
                      <a:r>
                        <a:rPr sz="1800" spc="-7" baseline="-20833" dirty="0"/>
                        <a:t>2</a:t>
                      </a:r>
                      <a:r>
                        <a:rPr sz="1800" spc="-5" dirty="0"/>
                        <a:t>, </a:t>
                      </a:r>
                      <a:r>
                        <a:rPr sz="1800" spc="-10" dirty="0"/>
                        <a:t>N</a:t>
                      </a:r>
                      <a:r>
                        <a:rPr sz="1800" spc="-15" baseline="-20833" dirty="0"/>
                        <a:t>2</a:t>
                      </a:r>
                      <a:r>
                        <a:rPr sz="1800" spc="-10" dirty="0"/>
                        <a:t>O, </a:t>
                      </a:r>
                      <a:r>
                        <a:rPr sz="1800" dirty="0"/>
                        <a:t>CA, MA,</a:t>
                      </a:r>
                      <a:r>
                        <a:rPr sz="1800" spc="-10" dirty="0"/>
                        <a:t> </a:t>
                      </a:r>
                      <a:r>
                        <a:rPr sz="1800" spc="-35" dirty="0"/>
                        <a:t>Vac</a:t>
                      </a:r>
                      <a:endParaRPr sz="1800" dirty="0">
                        <a:latin typeface="Carlito"/>
                        <a:cs typeface="Carlito"/>
                      </a:endParaRPr>
                    </a:p>
                  </a:txBody>
                  <a:tcPr marL="0" marR="0" marT="8255" marB="0"/>
                </a:tc>
                <a:extLst>
                  <a:ext uri="{0D108BD9-81ED-4DB2-BD59-A6C34878D82A}">
                    <a16:rowId xmlns:a16="http://schemas.microsoft.com/office/drawing/2014/main" val="10000"/>
                  </a:ext>
                </a:extLst>
              </a:tr>
              <a:tr h="450658">
                <a:tc>
                  <a:txBody>
                    <a:bodyPr/>
                    <a:lstStyle/>
                    <a:p>
                      <a:pPr marL="68580">
                        <a:lnSpc>
                          <a:spcPct val="100000"/>
                        </a:lnSpc>
                        <a:spcBef>
                          <a:spcPts val="65"/>
                        </a:spcBef>
                      </a:pPr>
                      <a:r>
                        <a:rPr sz="1800" spc="-5" dirty="0"/>
                        <a:t>Cath Labs</a:t>
                      </a:r>
                      <a:endParaRPr sz="1800" dirty="0">
                        <a:latin typeface="Carlito"/>
                        <a:cs typeface="Carlito"/>
                      </a:endParaRPr>
                    </a:p>
                  </a:txBody>
                  <a:tcPr marL="0" marR="0" marT="8255" marB="0"/>
                </a:tc>
                <a:tc>
                  <a:txBody>
                    <a:bodyPr/>
                    <a:lstStyle/>
                    <a:p>
                      <a:pPr marL="68580">
                        <a:lnSpc>
                          <a:spcPct val="100000"/>
                        </a:lnSpc>
                        <a:spcBef>
                          <a:spcPts val="65"/>
                        </a:spcBef>
                      </a:pPr>
                      <a:r>
                        <a:rPr sz="1800" spc="-5" dirty="0"/>
                        <a:t>O</a:t>
                      </a:r>
                      <a:r>
                        <a:rPr sz="1800" spc="-7" baseline="-20833" dirty="0"/>
                        <a:t>2</a:t>
                      </a:r>
                      <a:r>
                        <a:rPr sz="1800" spc="-5" dirty="0"/>
                        <a:t>, </a:t>
                      </a:r>
                      <a:r>
                        <a:rPr sz="1800" dirty="0"/>
                        <a:t>CA,</a:t>
                      </a:r>
                      <a:r>
                        <a:rPr sz="1800" spc="-5" dirty="0"/>
                        <a:t> </a:t>
                      </a:r>
                      <a:r>
                        <a:rPr sz="1800" spc="-35" dirty="0"/>
                        <a:t>Vac</a:t>
                      </a:r>
                      <a:endParaRPr sz="1800" dirty="0">
                        <a:latin typeface="Carlito"/>
                        <a:cs typeface="Carlito"/>
                      </a:endParaRPr>
                    </a:p>
                  </a:txBody>
                  <a:tcPr marL="0" marR="0" marT="8255" marB="0"/>
                </a:tc>
                <a:extLst>
                  <a:ext uri="{0D108BD9-81ED-4DB2-BD59-A6C34878D82A}">
                    <a16:rowId xmlns:a16="http://schemas.microsoft.com/office/drawing/2014/main" val="10001"/>
                  </a:ext>
                </a:extLst>
              </a:tr>
              <a:tr h="450658">
                <a:tc>
                  <a:txBody>
                    <a:bodyPr/>
                    <a:lstStyle/>
                    <a:p>
                      <a:pPr marL="68580">
                        <a:lnSpc>
                          <a:spcPct val="100000"/>
                        </a:lnSpc>
                        <a:spcBef>
                          <a:spcPts val="65"/>
                        </a:spcBef>
                      </a:pPr>
                      <a:r>
                        <a:rPr sz="1800" spc="-10" dirty="0"/>
                        <a:t>Intensive Care</a:t>
                      </a:r>
                      <a:r>
                        <a:rPr sz="1800" spc="5" dirty="0"/>
                        <a:t> </a:t>
                      </a:r>
                      <a:r>
                        <a:rPr sz="1800" spc="-5" dirty="0"/>
                        <a:t>Beds</a:t>
                      </a:r>
                      <a:endParaRPr sz="1800" dirty="0">
                        <a:latin typeface="Carlito"/>
                        <a:cs typeface="Carlito"/>
                      </a:endParaRPr>
                    </a:p>
                  </a:txBody>
                  <a:tcPr marL="0" marR="0" marT="8255" marB="0"/>
                </a:tc>
                <a:tc>
                  <a:txBody>
                    <a:bodyPr/>
                    <a:lstStyle/>
                    <a:p>
                      <a:pPr marL="68580">
                        <a:lnSpc>
                          <a:spcPct val="100000"/>
                        </a:lnSpc>
                        <a:spcBef>
                          <a:spcPts val="65"/>
                        </a:spcBef>
                      </a:pPr>
                      <a:r>
                        <a:rPr sz="1800" spc="-5" dirty="0"/>
                        <a:t>O</a:t>
                      </a:r>
                      <a:r>
                        <a:rPr sz="1800" spc="-7" baseline="-20833" dirty="0"/>
                        <a:t>2</a:t>
                      </a:r>
                      <a:r>
                        <a:rPr sz="1800" spc="-5" dirty="0"/>
                        <a:t>, </a:t>
                      </a:r>
                      <a:r>
                        <a:rPr sz="1800" dirty="0"/>
                        <a:t>CA,</a:t>
                      </a:r>
                      <a:r>
                        <a:rPr sz="1800" spc="-10" dirty="0"/>
                        <a:t> </a:t>
                      </a:r>
                      <a:r>
                        <a:rPr sz="1800" spc="-35" dirty="0"/>
                        <a:t>Vac</a:t>
                      </a:r>
                      <a:endParaRPr sz="1800" dirty="0">
                        <a:latin typeface="Carlito"/>
                        <a:cs typeface="Carlito"/>
                      </a:endParaRPr>
                    </a:p>
                  </a:txBody>
                  <a:tcPr marL="0" marR="0" marT="8255" marB="0"/>
                </a:tc>
                <a:extLst>
                  <a:ext uri="{0D108BD9-81ED-4DB2-BD59-A6C34878D82A}">
                    <a16:rowId xmlns:a16="http://schemas.microsoft.com/office/drawing/2014/main" val="10002"/>
                  </a:ext>
                </a:extLst>
              </a:tr>
              <a:tr h="450658">
                <a:tc>
                  <a:txBody>
                    <a:bodyPr/>
                    <a:lstStyle/>
                    <a:p>
                      <a:pPr marL="68580">
                        <a:lnSpc>
                          <a:spcPct val="100000"/>
                        </a:lnSpc>
                        <a:spcBef>
                          <a:spcPts val="65"/>
                        </a:spcBef>
                      </a:pPr>
                      <a:r>
                        <a:rPr sz="1800" spc="-10" dirty="0"/>
                        <a:t>Recovery</a:t>
                      </a:r>
                      <a:r>
                        <a:rPr sz="1800" spc="5" dirty="0"/>
                        <a:t> </a:t>
                      </a:r>
                      <a:r>
                        <a:rPr sz="1800" spc="-5" dirty="0"/>
                        <a:t>Beds</a:t>
                      </a:r>
                      <a:endParaRPr sz="1800" dirty="0">
                        <a:latin typeface="Carlito"/>
                        <a:cs typeface="Carlito"/>
                      </a:endParaRPr>
                    </a:p>
                  </a:txBody>
                  <a:tcPr marL="0" marR="0" marT="8255" marB="0"/>
                </a:tc>
                <a:tc>
                  <a:txBody>
                    <a:bodyPr/>
                    <a:lstStyle/>
                    <a:p>
                      <a:pPr marL="68580">
                        <a:lnSpc>
                          <a:spcPct val="100000"/>
                        </a:lnSpc>
                        <a:spcBef>
                          <a:spcPts val="65"/>
                        </a:spcBef>
                      </a:pPr>
                      <a:r>
                        <a:rPr sz="1800" spc="-5" dirty="0"/>
                        <a:t>O</a:t>
                      </a:r>
                      <a:r>
                        <a:rPr sz="1800" spc="-7" baseline="-20833" dirty="0"/>
                        <a:t>2</a:t>
                      </a:r>
                      <a:r>
                        <a:rPr sz="1800" spc="-5" dirty="0"/>
                        <a:t>, </a:t>
                      </a:r>
                      <a:r>
                        <a:rPr sz="1800" dirty="0"/>
                        <a:t>CA,</a:t>
                      </a:r>
                      <a:r>
                        <a:rPr sz="1800" spc="-5" dirty="0"/>
                        <a:t> </a:t>
                      </a:r>
                      <a:r>
                        <a:rPr sz="1800" spc="-35" dirty="0"/>
                        <a:t>Vac</a:t>
                      </a:r>
                      <a:endParaRPr sz="1800" dirty="0">
                        <a:latin typeface="Carlito"/>
                        <a:cs typeface="Carlito"/>
                      </a:endParaRPr>
                    </a:p>
                  </a:txBody>
                  <a:tcPr marL="0" marR="0" marT="8255" marB="0"/>
                </a:tc>
                <a:extLst>
                  <a:ext uri="{0D108BD9-81ED-4DB2-BD59-A6C34878D82A}">
                    <a16:rowId xmlns:a16="http://schemas.microsoft.com/office/drawing/2014/main" val="10003"/>
                  </a:ext>
                </a:extLst>
              </a:tr>
              <a:tr h="450658">
                <a:tc>
                  <a:txBody>
                    <a:bodyPr/>
                    <a:lstStyle/>
                    <a:p>
                      <a:pPr marL="68580">
                        <a:lnSpc>
                          <a:spcPct val="100000"/>
                        </a:lnSpc>
                        <a:spcBef>
                          <a:spcPts val="65"/>
                        </a:spcBef>
                      </a:pPr>
                      <a:r>
                        <a:rPr sz="1800" spc="-10" dirty="0"/>
                        <a:t>General</a:t>
                      </a:r>
                      <a:r>
                        <a:rPr sz="1800" dirty="0"/>
                        <a:t> </a:t>
                      </a:r>
                      <a:r>
                        <a:rPr sz="1800" spc="-5" dirty="0"/>
                        <a:t>Beds</a:t>
                      </a:r>
                      <a:endParaRPr sz="1800" dirty="0">
                        <a:latin typeface="Carlito"/>
                        <a:cs typeface="Carlito"/>
                      </a:endParaRPr>
                    </a:p>
                  </a:txBody>
                  <a:tcPr marL="0" marR="0" marT="8255" marB="0"/>
                </a:tc>
                <a:tc>
                  <a:txBody>
                    <a:bodyPr/>
                    <a:lstStyle/>
                    <a:p>
                      <a:pPr marL="68580">
                        <a:lnSpc>
                          <a:spcPct val="100000"/>
                        </a:lnSpc>
                        <a:spcBef>
                          <a:spcPts val="65"/>
                        </a:spcBef>
                      </a:pPr>
                      <a:r>
                        <a:rPr sz="1800" spc="-5" dirty="0"/>
                        <a:t>O</a:t>
                      </a:r>
                      <a:r>
                        <a:rPr sz="1800" spc="-7" baseline="-20833" dirty="0"/>
                        <a:t>2</a:t>
                      </a:r>
                      <a:r>
                        <a:rPr sz="1800" spc="-5" dirty="0"/>
                        <a:t>, </a:t>
                      </a:r>
                      <a:r>
                        <a:rPr sz="1800" dirty="0"/>
                        <a:t>CA,</a:t>
                      </a:r>
                      <a:r>
                        <a:rPr sz="1800" spc="-5" dirty="0"/>
                        <a:t> </a:t>
                      </a:r>
                      <a:r>
                        <a:rPr sz="1800" spc="-35" dirty="0"/>
                        <a:t>Vac</a:t>
                      </a:r>
                      <a:endParaRPr sz="1800" dirty="0">
                        <a:latin typeface="Carlito"/>
                        <a:cs typeface="Carlito"/>
                      </a:endParaRPr>
                    </a:p>
                  </a:txBody>
                  <a:tcPr marL="0" marR="0" marT="8255"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5548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571AC1DE-00C4-40FF-B9CE-6069D852831D}"/>
              </a:ext>
            </a:extLst>
          </p:cNvPr>
          <p:cNvSpPr txBox="1">
            <a:spLocks/>
          </p:cNvSpPr>
          <p:nvPr/>
        </p:nvSpPr>
        <p:spPr>
          <a:xfrm>
            <a:off x="3178330" y="3429000"/>
            <a:ext cx="5508470" cy="1257300"/>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10000"/>
              </a:lnSpc>
              <a:spcBef>
                <a:spcPts val="0"/>
              </a:spcBef>
              <a:spcAft>
                <a:spcPts val="0"/>
              </a:spcAft>
              <a:buNone/>
              <a:defRPr/>
            </a:pPr>
            <a:r>
              <a:rPr lang="en-US" sz="3600" b="1" dirty="0">
                <a:solidFill>
                  <a:schemeClr val="accent2">
                    <a:lumMod val="75000"/>
                  </a:schemeClr>
                </a:solidFill>
                <a:latin typeface="Calibri" panose="020F0502020204030204" pitchFamily="34" charset="0"/>
              </a:rPr>
              <a:t>Safety and Handling of MGPS</a:t>
            </a:r>
          </a:p>
        </p:txBody>
      </p:sp>
      <p:sp>
        <p:nvSpPr>
          <p:cNvPr id="18" name="Rectangle: Rounded Corners 17">
            <a:extLst>
              <a:ext uri="{FF2B5EF4-FFF2-40B4-BE49-F238E27FC236}">
                <a16:creationId xmlns:a16="http://schemas.microsoft.com/office/drawing/2014/main" id="{B5FE3CA0-91AC-4924-AB2F-8B28CD4841E1}"/>
              </a:ext>
            </a:extLst>
          </p:cNvPr>
          <p:cNvSpPr/>
          <p:nvPr/>
        </p:nvSpPr>
        <p:spPr>
          <a:xfrm>
            <a:off x="3160583" y="3238500"/>
            <a:ext cx="731520" cy="91440"/>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ogo, icon&#10;&#10;Description automatically generated">
            <a:extLst>
              <a:ext uri="{FF2B5EF4-FFF2-40B4-BE49-F238E27FC236}">
                <a16:creationId xmlns:a16="http://schemas.microsoft.com/office/drawing/2014/main" id="{22C7AB83-AB5D-41D4-B21B-76F3A3327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30" y="2209800"/>
            <a:ext cx="758052" cy="731520"/>
          </a:xfrm>
          <a:prstGeom prst="rect">
            <a:avLst/>
          </a:prstGeom>
        </p:spPr>
      </p:pic>
    </p:spTree>
    <p:extLst>
      <p:ext uri="{BB962C8B-B14F-4D97-AF65-F5344CB8AC3E}">
        <p14:creationId xmlns:p14="http://schemas.microsoft.com/office/powerpoint/2010/main" val="3252961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F2A3D-2B52-424A-BCD0-DEC4836FD1AF}"/>
              </a:ext>
            </a:extLst>
          </p:cNvPr>
          <p:cNvSpPr>
            <a:spLocks noGrp="1"/>
          </p:cNvSpPr>
          <p:nvPr>
            <p:ph type="body" sz="quarter" idx="4294967295"/>
          </p:nvPr>
        </p:nvSpPr>
        <p:spPr>
          <a:xfrm>
            <a:off x="914400" y="939800"/>
            <a:ext cx="7391400" cy="787400"/>
          </a:xfrm>
        </p:spPr>
        <p:txBody>
          <a:bodyPr anchor="ctr">
            <a:noAutofit/>
          </a:bodyPr>
          <a:lstStyle/>
          <a:p>
            <a:pPr marL="0" indent="0" algn="ctr">
              <a:lnSpc>
                <a:spcPct val="100000"/>
              </a:lnSpc>
              <a:spcBef>
                <a:spcPts val="0"/>
              </a:spcBef>
              <a:buNone/>
            </a:pPr>
            <a:r>
              <a:rPr lang="en-US" sz="3600" b="1" dirty="0">
                <a:solidFill>
                  <a:schemeClr val="accent2">
                    <a:lumMod val="75000"/>
                  </a:schemeClr>
                </a:solidFill>
                <a:latin typeface="Calibri" panose="020F0502020204030204" pitchFamily="34" charset="0"/>
              </a:rPr>
              <a:t>Precautions with MGPS</a:t>
            </a:r>
          </a:p>
        </p:txBody>
      </p:sp>
      <p:grpSp>
        <p:nvGrpSpPr>
          <p:cNvPr id="10" name="Group 9">
            <a:extLst>
              <a:ext uri="{FF2B5EF4-FFF2-40B4-BE49-F238E27FC236}">
                <a16:creationId xmlns:a16="http://schemas.microsoft.com/office/drawing/2014/main" id="{C76D5DE8-D55C-4F53-ABDA-F99A7D64CCDA}"/>
              </a:ext>
            </a:extLst>
          </p:cNvPr>
          <p:cNvGrpSpPr/>
          <p:nvPr/>
        </p:nvGrpSpPr>
        <p:grpSpPr>
          <a:xfrm>
            <a:off x="4724400" y="1980677"/>
            <a:ext cx="4145831" cy="4012704"/>
            <a:chOff x="6443200" y="1981200"/>
            <a:chExt cx="5120640" cy="4012704"/>
          </a:xfrm>
        </p:grpSpPr>
        <p:sp>
          <p:nvSpPr>
            <p:cNvPr id="20" name="Rectangle: Rounded Corners 19">
              <a:extLst>
                <a:ext uri="{FF2B5EF4-FFF2-40B4-BE49-F238E27FC236}">
                  <a16:creationId xmlns:a16="http://schemas.microsoft.com/office/drawing/2014/main" id="{DDE2DEAA-D60B-4F9B-8165-A7B40E2C8082}"/>
                </a:ext>
              </a:extLst>
            </p:cNvPr>
            <p:cNvSpPr/>
            <p:nvPr/>
          </p:nvSpPr>
          <p:spPr>
            <a:xfrm>
              <a:off x="6443200" y="5210132"/>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There should be display of the entire oxygen pipeline layout with pressure setting and the valve positions at centrally accessible places in hospitals</a:t>
              </a:r>
              <a:endParaRPr lang="en-IN" sz="1400" dirty="0">
                <a:solidFill>
                  <a:schemeClr val="accent2">
                    <a:lumMod val="75000"/>
                  </a:schemeClr>
                </a:solidFill>
                <a:latin typeface="Calibri" panose="020F0502020204030204" pitchFamily="34" charset="0"/>
              </a:endParaRPr>
            </a:p>
          </p:txBody>
        </p:sp>
        <p:sp>
          <p:nvSpPr>
            <p:cNvPr id="28" name="Rectangle: Top Corners Rounded 27">
              <a:extLst>
                <a:ext uri="{FF2B5EF4-FFF2-40B4-BE49-F238E27FC236}">
                  <a16:creationId xmlns:a16="http://schemas.microsoft.com/office/drawing/2014/main" id="{1813D71D-A32A-417B-9F4B-037636FC1733}"/>
                </a:ext>
              </a:extLst>
            </p:cNvPr>
            <p:cNvSpPr/>
            <p:nvPr/>
          </p:nvSpPr>
          <p:spPr>
            <a:xfrm rot="16200000">
              <a:off x="6415768" y="5232340"/>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14" name="Rectangle: Rounded Corners 13">
              <a:extLst>
                <a:ext uri="{FF2B5EF4-FFF2-40B4-BE49-F238E27FC236}">
                  <a16:creationId xmlns:a16="http://schemas.microsoft.com/office/drawing/2014/main" id="{AE745D68-600F-453B-A7DB-B09044C31F21}"/>
                </a:ext>
              </a:extLst>
            </p:cNvPr>
            <p:cNvSpPr/>
            <p:nvPr/>
          </p:nvSpPr>
          <p:spPr>
            <a:xfrm>
              <a:off x="6443200" y="1983812"/>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Consult a biomedical engineer / professional designer</a:t>
              </a:r>
              <a:endParaRPr lang="en-IN" sz="1400" dirty="0">
                <a:solidFill>
                  <a:schemeClr val="accent2">
                    <a:lumMod val="75000"/>
                  </a:schemeClr>
                </a:solidFill>
                <a:latin typeface="Calibri" panose="020F0502020204030204" pitchFamily="34" charset="0"/>
              </a:endParaRPr>
            </a:p>
          </p:txBody>
        </p:sp>
        <p:sp>
          <p:nvSpPr>
            <p:cNvPr id="16" name="Rectangle: Rounded Corners 15">
              <a:extLst>
                <a:ext uri="{FF2B5EF4-FFF2-40B4-BE49-F238E27FC236}">
                  <a16:creationId xmlns:a16="http://schemas.microsoft.com/office/drawing/2014/main" id="{AB014963-2B49-4AE5-8CF5-FD0B535D15E1}"/>
                </a:ext>
              </a:extLst>
            </p:cNvPr>
            <p:cNvSpPr/>
            <p:nvPr/>
          </p:nvSpPr>
          <p:spPr>
            <a:xfrm>
              <a:off x="6443200" y="3078713"/>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Construct a high-capacity oxygen piping from the plant from scratch and take it to the ICU unit</a:t>
              </a:r>
              <a:endParaRPr lang="en-IN" sz="1400" dirty="0">
                <a:solidFill>
                  <a:schemeClr val="accent2">
                    <a:lumMod val="75000"/>
                  </a:schemeClr>
                </a:solidFill>
                <a:latin typeface="Calibri" panose="020F0502020204030204" pitchFamily="34" charset="0"/>
              </a:endParaRPr>
            </a:p>
          </p:txBody>
        </p:sp>
        <p:sp>
          <p:nvSpPr>
            <p:cNvPr id="18" name="Rectangle: Rounded Corners 17">
              <a:extLst>
                <a:ext uri="{FF2B5EF4-FFF2-40B4-BE49-F238E27FC236}">
                  <a16:creationId xmlns:a16="http://schemas.microsoft.com/office/drawing/2014/main" id="{40190628-73D7-4F22-8C2C-A1CAD151F2D5}"/>
                </a:ext>
              </a:extLst>
            </p:cNvPr>
            <p:cNvSpPr/>
            <p:nvPr/>
          </p:nvSpPr>
          <p:spPr>
            <a:xfrm>
              <a:off x="6443200" y="4171306"/>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There should be at least one person at any given point of time who understands the entire oxygen pipeline layout</a:t>
              </a:r>
              <a:endParaRPr lang="en-IN" sz="1400" dirty="0">
                <a:solidFill>
                  <a:schemeClr val="accent2">
                    <a:lumMod val="75000"/>
                  </a:schemeClr>
                </a:solidFill>
                <a:latin typeface="Calibri" panose="020F0502020204030204" pitchFamily="34" charset="0"/>
              </a:endParaRPr>
            </a:p>
          </p:txBody>
        </p:sp>
        <p:sp>
          <p:nvSpPr>
            <p:cNvPr id="25" name="Rectangle: Top Corners Rounded 24">
              <a:extLst>
                <a:ext uri="{FF2B5EF4-FFF2-40B4-BE49-F238E27FC236}">
                  <a16:creationId xmlns:a16="http://schemas.microsoft.com/office/drawing/2014/main" id="{E1354959-11A5-42AD-80D8-0E7097D8C4F8}"/>
                </a:ext>
              </a:extLst>
            </p:cNvPr>
            <p:cNvSpPr/>
            <p:nvPr/>
          </p:nvSpPr>
          <p:spPr>
            <a:xfrm rot="16200000">
              <a:off x="6415768" y="2008632"/>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26" name="Rectangle: Top Corners Rounded 25">
              <a:extLst>
                <a:ext uri="{FF2B5EF4-FFF2-40B4-BE49-F238E27FC236}">
                  <a16:creationId xmlns:a16="http://schemas.microsoft.com/office/drawing/2014/main" id="{7F334933-2EB8-4126-B609-EDB820BA29FF}"/>
                </a:ext>
              </a:extLst>
            </p:cNvPr>
            <p:cNvSpPr/>
            <p:nvPr/>
          </p:nvSpPr>
          <p:spPr>
            <a:xfrm rot="16200000">
              <a:off x="6415768" y="3100921"/>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27" name="Rectangle: Top Corners Rounded 26">
              <a:extLst>
                <a:ext uri="{FF2B5EF4-FFF2-40B4-BE49-F238E27FC236}">
                  <a16:creationId xmlns:a16="http://schemas.microsoft.com/office/drawing/2014/main" id="{418FE663-A58B-42DC-833B-FA13251E0EE6}"/>
                </a:ext>
              </a:extLst>
            </p:cNvPr>
            <p:cNvSpPr/>
            <p:nvPr/>
          </p:nvSpPr>
          <p:spPr>
            <a:xfrm rot="16200000">
              <a:off x="6415768" y="4193514"/>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pic>
          <p:nvPicPr>
            <p:cNvPr id="34" name="Picture 33">
              <a:extLst>
                <a:ext uri="{FF2B5EF4-FFF2-40B4-BE49-F238E27FC236}">
                  <a16:creationId xmlns:a16="http://schemas.microsoft.com/office/drawing/2014/main" id="{E4BA213F-FA6F-4221-871B-60415753D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4950" y="2150147"/>
              <a:ext cx="457200" cy="456354"/>
            </a:xfrm>
            <a:prstGeom prst="rect">
              <a:avLst/>
            </a:prstGeom>
          </p:spPr>
        </p:pic>
        <p:pic>
          <p:nvPicPr>
            <p:cNvPr id="35" name="Picture 34">
              <a:extLst>
                <a:ext uri="{FF2B5EF4-FFF2-40B4-BE49-F238E27FC236}">
                  <a16:creationId xmlns:a16="http://schemas.microsoft.com/office/drawing/2014/main" id="{5E8A0795-4926-4C2E-846D-23AC5717EE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4950" y="3219700"/>
              <a:ext cx="457200" cy="456354"/>
            </a:xfrm>
            <a:prstGeom prst="rect">
              <a:avLst/>
            </a:prstGeom>
          </p:spPr>
        </p:pic>
        <p:pic>
          <p:nvPicPr>
            <p:cNvPr id="36" name="Picture 35">
              <a:extLst>
                <a:ext uri="{FF2B5EF4-FFF2-40B4-BE49-F238E27FC236}">
                  <a16:creationId xmlns:a16="http://schemas.microsoft.com/office/drawing/2014/main" id="{E350A261-0B0C-457D-91C2-56D0FD2413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4950" y="4289253"/>
              <a:ext cx="457200" cy="456354"/>
            </a:xfrm>
            <a:prstGeom prst="rect">
              <a:avLst/>
            </a:prstGeom>
          </p:spPr>
        </p:pic>
        <p:pic>
          <p:nvPicPr>
            <p:cNvPr id="37" name="Picture 36">
              <a:extLst>
                <a:ext uri="{FF2B5EF4-FFF2-40B4-BE49-F238E27FC236}">
                  <a16:creationId xmlns:a16="http://schemas.microsoft.com/office/drawing/2014/main" id="{53178FAE-2BFF-4F2E-80CD-610CA226E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4950" y="5358805"/>
              <a:ext cx="457200" cy="456354"/>
            </a:xfrm>
            <a:prstGeom prst="rect">
              <a:avLst/>
            </a:prstGeom>
            <a:solidFill>
              <a:schemeClr val="accent2">
                <a:lumMod val="75000"/>
              </a:schemeClr>
            </a:solidFill>
          </p:spPr>
        </p:pic>
      </p:grpSp>
      <p:grpSp>
        <p:nvGrpSpPr>
          <p:cNvPr id="6" name="Group 5">
            <a:extLst>
              <a:ext uri="{FF2B5EF4-FFF2-40B4-BE49-F238E27FC236}">
                <a16:creationId xmlns:a16="http://schemas.microsoft.com/office/drawing/2014/main" id="{3DAE5200-9281-44DF-9614-5B4DC01E401D}"/>
              </a:ext>
            </a:extLst>
          </p:cNvPr>
          <p:cNvGrpSpPr/>
          <p:nvPr/>
        </p:nvGrpSpPr>
        <p:grpSpPr>
          <a:xfrm>
            <a:off x="411480" y="1981199"/>
            <a:ext cx="4160520" cy="4014010"/>
            <a:chOff x="628159" y="1981200"/>
            <a:chExt cx="5138783" cy="4014010"/>
          </a:xfrm>
        </p:grpSpPr>
        <p:sp>
          <p:nvSpPr>
            <p:cNvPr id="29" name="Rectangle: Top Corners Rounded 28">
              <a:extLst>
                <a:ext uri="{FF2B5EF4-FFF2-40B4-BE49-F238E27FC236}">
                  <a16:creationId xmlns:a16="http://schemas.microsoft.com/office/drawing/2014/main" id="{FE22542A-D237-4341-A52C-15ADEE897F27}"/>
                </a:ext>
              </a:extLst>
            </p:cNvPr>
            <p:cNvSpPr/>
            <p:nvPr/>
          </p:nvSpPr>
          <p:spPr>
            <a:xfrm rot="16200000">
              <a:off x="600728" y="3104839"/>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38" name="Rectangle: Top Corners Rounded 37">
              <a:extLst>
                <a:ext uri="{FF2B5EF4-FFF2-40B4-BE49-F238E27FC236}">
                  <a16:creationId xmlns:a16="http://schemas.microsoft.com/office/drawing/2014/main" id="{E1D4F00D-F622-40FD-B4FE-269F1B212DD6}"/>
                </a:ext>
              </a:extLst>
            </p:cNvPr>
            <p:cNvSpPr/>
            <p:nvPr/>
          </p:nvSpPr>
          <p:spPr>
            <a:xfrm rot="16200000">
              <a:off x="600727" y="4200002"/>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39" name="Rectangle: Top Corners Rounded 38">
              <a:extLst>
                <a:ext uri="{FF2B5EF4-FFF2-40B4-BE49-F238E27FC236}">
                  <a16:creationId xmlns:a16="http://schemas.microsoft.com/office/drawing/2014/main" id="{1BAC6D40-0A5C-4EAD-B77F-70A0C3112D3B}"/>
                </a:ext>
              </a:extLst>
            </p:cNvPr>
            <p:cNvSpPr/>
            <p:nvPr/>
          </p:nvSpPr>
          <p:spPr>
            <a:xfrm rot="16200000">
              <a:off x="600727" y="5236258"/>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3" name="Rectangle: Rounded Corners 2">
              <a:extLst>
                <a:ext uri="{FF2B5EF4-FFF2-40B4-BE49-F238E27FC236}">
                  <a16:creationId xmlns:a16="http://schemas.microsoft.com/office/drawing/2014/main" id="{6438D118-5368-43D8-B18C-1DEE4AFD7DFF}"/>
                </a:ext>
              </a:extLst>
            </p:cNvPr>
            <p:cNvSpPr/>
            <p:nvPr/>
          </p:nvSpPr>
          <p:spPr>
            <a:xfrm>
              <a:off x="646302" y="1984596"/>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Do not randomly add ventilators on your existing oxygen piping system</a:t>
              </a:r>
              <a:endParaRPr lang="en-IN" sz="1400" dirty="0">
                <a:solidFill>
                  <a:schemeClr val="accent2">
                    <a:lumMod val="75000"/>
                  </a:schemeClr>
                </a:solidFill>
                <a:latin typeface="Calibri" panose="020F0502020204030204" pitchFamily="34" charset="0"/>
              </a:endParaRPr>
            </a:p>
          </p:txBody>
        </p:sp>
        <p:sp>
          <p:nvSpPr>
            <p:cNvPr id="15" name="Rectangle: Rounded Corners 14">
              <a:extLst>
                <a:ext uri="{FF2B5EF4-FFF2-40B4-BE49-F238E27FC236}">
                  <a16:creationId xmlns:a16="http://schemas.microsoft.com/office/drawing/2014/main" id="{D45C9E03-CEEC-4740-A6ED-7933002BE61C}"/>
                </a:ext>
              </a:extLst>
            </p:cNvPr>
            <p:cNvSpPr/>
            <p:nvPr/>
          </p:nvSpPr>
          <p:spPr>
            <a:xfrm>
              <a:off x="646302" y="3079497"/>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Distribute new ventilators across the floor in the different sections of the oxygen piping</a:t>
              </a:r>
              <a:endParaRPr lang="en-IN" sz="1400" dirty="0">
                <a:solidFill>
                  <a:schemeClr val="accent2">
                    <a:lumMod val="75000"/>
                  </a:schemeClr>
                </a:solidFill>
                <a:latin typeface="Calibri" panose="020F0502020204030204" pitchFamily="34" charset="0"/>
              </a:endParaRPr>
            </a:p>
          </p:txBody>
        </p:sp>
        <p:sp>
          <p:nvSpPr>
            <p:cNvPr id="17" name="Rectangle: Rounded Corners 16">
              <a:extLst>
                <a:ext uri="{FF2B5EF4-FFF2-40B4-BE49-F238E27FC236}">
                  <a16:creationId xmlns:a16="http://schemas.microsoft.com/office/drawing/2014/main" id="{C0F83C36-C822-40C3-8FA1-87A4445920E4}"/>
                </a:ext>
              </a:extLst>
            </p:cNvPr>
            <p:cNvSpPr/>
            <p:nvPr/>
          </p:nvSpPr>
          <p:spPr>
            <a:xfrm>
              <a:off x="646302" y="4172090"/>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Train and appoint dedicated manpower across all shifts</a:t>
              </a:r>
              <a:endParaRPr lang="en-IN" sz="1400" dirty="0">
                <a:solidFill>
                  <a:schemeClr val="accent2">
                    <a:lumMod val="75000"/>
                  </a:schemeClr>
                </a:solidFill>
                <a:latin typeface="Calibri" panose="020F0502020204030204" pitchFamily="34" charset="0"/>
              </a:endParaRPr>
            </a:p>
          </p:txBody>
        </p:sp>
        <p:sp>
          <p:nvSpPr>
            <p:cNvPr id="19" name="Rectangle: Rounded Corners 18">
              <a:extLst>
                <a:ext uri="{FF2B5EF4-FFF2-40B4-BE49-F238E27FC236}">
                  <a16:creationId xmlns:a16="http://schemas.microsoft.com/office/drawing/2014/main" id="{323A6D85-58EE-4E5B-B036-87EB9F36F26E}"/>
                </a:ext>
              </a:extLst>
            </p:cNvPr>
            <p:cNvSpPr/>
            <p:nvPr/>
          </p:nvSpPr>
          <p:spPr>
            <a:xfrm>
              <a:off x="646302" y="5209610"/>
              <a:ext cx="5120640" cy="783772"/>
            </a:xfrm>
            <a:prstGeom prst="roundRect">
              <a:avLst>
                <a:gd name="adj" fmla="val 50000"/>
              </a:avLst>
            </a:prstGeom>
            <a:solidFill>
              <a:schemeClr val="bg1"/>
            </a:solidFill>
            <a:ln>
              <a:solidFill>
                <a:srgbClr val="00667D"/>
              </a:solidFill>
            </a:ln>
          </p:spPr>
          <p:style>
            <a:lnRef idx="2">
              <a:schemeClr val="accent1">
                <a:shade val="50000"/>
              </a:schemeClr>
            </a:lnRef>
            <a:fillRef idx="1">
              <a:schemeClr val="accent1"/>
            </a:fillRef>
            <a:effectRef idx="0">
              <a:schemeClr val="accent1"/>
            </a:effectRef>
            <a:fontRef idx="minor">
              <a:schemeClr val="lt1"/>
            </a:fontRef>
          </p:style>
          <p:txBody>
            <a:bodyPr lIns="685800" tIns="27432" rIns="45720" bIns="27432" rtlCol="0" anchor="ctr"/>
            <a:lstStyle/>
            <a:p>
              <a:pPr>
                <a:lnSpc>
                  <a:spcPct val="85000"/>
                </a:lnSpc>
              </a:pPr>
              <a:r>
                <a:rPr lang="en-US" sz="1400" dirty="0">
                  <a:solidFill>
                    <a:schemeClr val="accent2">
                      <a:lumMod val="75000"/>
                    </a:schemeClr>
                  </a:solidFill>
                  <a:latin typeface="Calibri" panose="020F0502020204030204" pitchFamily="34" charset="0"/>
                </a:rPr>
                <a:t>Every ward or every zone should have zone or ward wise drawings of the MGPS with clear indication of pressure settings and valve positions</a:t>
              </a:r>
              <a:endParaRPr lang="en-IN" sz="1400" dirty="0">
                <a:solidFill>
                  <a:schemeClr val="accent2">
                    <a:lumMod val="75000"/>
                  </a:schemeClr>
                </a:solidFill>
                <a:latin typeface="Calibri" panose="020F0502020204030204" pitchFamily="34" charset="0"/>
              </a:endParaRPr>
            </a:p>
          </p:txBody>
        </p:sp>
        <p:sp>
          <p:nvSpPr>
            <p:cNvPr id="8" name="Rectangle: Top Corners Rounded 7">
              <a:extLst>
                <a:ext uri="{FF2B5EF4-FFF2-40B4-BE49-F238E27FC236}">
                  <a16:creationId xmlns:a16="http://schemas.microsoft.com/office/drawing/2014/main" id="{FDAF3AF2-06AE-4D4D-AB38-928109768E10}"/>
                </a:ext>
              </a:extLst>
            </p:cNvPr>
            <p:cNvSpPr/>
            <p:nvPr/>
          </p:nvSpPr>
          <p:spPr>
            <a:xfrm rot="16200000">
              <a:off x="600727" y="2008632"/>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22" name="Rectangle: Top Corners Rounded 21">
              <a:extLst>
                <a:ext uri="{FF2B5EF4-FFF2-40B4-BE49-F238E27FC236}">
                  <a16:creationId xmlns:a16="http://schemas.microsoft.com/office/drawing/2014/main" id="{A1F31C13-92C5-458E-9B50-12A1E1656FD3}"/>
                </a:ext>
              </a:extLst>
            </p:cNvPr>
            <p:cNvSpPr/>
            <p:nvPr/>
          </p:nvSpPr>
          <p:spPr>
            <a:xfrm rot="16200000">
              <a:off x="600728" y="3104317"/>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23" name="Rectangle: Top Corners Rounded 22">
              <a:extLst>
                <a:ext uri="{FF2B5EF4-FFF2-40B4-BE49-F238E27FC236}">
                  <a16:creationId xmlns:a16="http://schemas.microsoft.com/office/drawing/2014/main" id="{FA32BD2A-570A-4850-9639-0F5093A7AEF4}"/>
                </a:ext>
              </a:extLst>
            </p:cNvPr>
            <p:cNvSpPr/>
            <p:nvPr/>
          </p:nvSpPr>
          <p:spPr>
            <a:xfrm rot="16200000">
              <a:off x="600727" y="4197563"/>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sp>
          <p:nvSpPr>
            <p:cNvPr id="24" name="Rectangle: Top Corners Rounded 23">
              <a:extLst>
                <a:ext uri="{FF2B5EF4-FFF2-40B4-BE49-F238E27FC236}">
                  <a16:creationId xmlns:a16="http://schemas.microsoft.com/office/drawing/2014/main" id="{54B3A3B2-8098-47C2-BC2A-02B39E0AA4AC}"/>
                </a:ext>
              </a:extLst>
            </p:cNvPr>
            <p:cNvSpPr/>
            <p:nvPr/>
          </p:nvSpPr>
          <p:spPr>
            <a:xfrm rot="16200000">
              <a:off x="600727" y="5235736"/>
              <a:ext cx="786384" cy="731520"/>
            </a:xfrm>
            <a:prstGeom prst="round2SameRect">
              <a:avLst>
                <a:gd name="adj1" fmla="val 50000"/>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accent2">
                    <a:lumMod val="75000"/>
                  </a:schemeClr>
                </a:solidFill>
                <a:latin typeface="Calibri" panose="020F0502020204030204" pitchFamily="34" charset="0"/>
              </a:endParaRPr>
            </a:p>
          </p:txBody>
        </p:sp>
        <p:pic>
          <p:nvPicPr>
            <p:cNvPr id="30" name="Picture 29">
              <a:extLst>
                <a:ext uri="{FF2B5EF4-FFF2-40B4-BE49-F238E27FC236}">
                  <a16:creationId xmlns:a16="http://schemas.microsoft.com/office/drawing/2014/main" id="{CB5E6AF7-632D-4030-B479-ACD770D709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960" y="2164661"/>
              <a:ext cx="457200" cy="456354"/>
            </a:xfrm>
            <a:prstGeom prst="rect">
              <a:avLst/>
            </a:prstGeom>
          </p:spPr>
        </p:pic>
        <p:pic>
          <p:nvPicPr>
            <p:cNvPr id="33" name="Picture 32">
              <a:extLst>
                <a:ext uri="{FF2B5EF4-FFF2-40B4-BE49-F238E27FC236}">
                  <a16:creationId xmlns:a16="http://schemas.microsoft.com/office/drawing/2014/main" id="{82CB4648-B2DA-42B4-8812-4D6A0FF65C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960" y="5373319"/>
              <a:ext cx="457200" cy="456354"/>
            </a:xfrm>
            <a:prstGeom prst="rect">
              <a:avLst/>
            </a:prstGeom>
          </p:spPr>
        </p:pic>
        <p:pic>
          <p:nvPicPr>
            <p:cNvPr id="32" name="Picture 31">
              <a:extLst>
                <a:ext uri="{FF2B5EF4-FFF2-40B4-BE49-F238E27FC236}">
                  <a16:creationId xmlns:a16="http://schemas.microsoft.com/office/drawing/2014/main" id="{A1FD5FF5-F96D-40FB-AB9D-E992C846C8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960" y="4303767"/>
              <a:ext cx="457200" cy="456354"/>
            </a:xfrm>
            <a:prstGeom prst="rect">
              <a:avLst/>
            </a:prstGeom>
          </p:spPr>
        </p:pic>
        <p:pic>
          <p:nvPicPr>
            <p:cNvPr id="31" name="Picture 30">
              <a:extLst>
                <a:ext uri="{FF2B5EF4-FFF2-40B4-BE49-F238E27FC236}">
                  <a16:creationId xmlns:a16="http://schemas.microsoft.com/office/drawing/2014/main" id="{3AE12E06-380F-44D0-A704-A1AB413F16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960" y="3234214"/>
              <a:ext cx="457200" cy="456354"/>
            </a:xfrm>
            <a:prstGeom prst="rect">
              <a:avLst/>
            </a:prstGeom>
          </p:spPr>
        </p:pic>
      </p:grpSp>
    </p:spTree>
    <p:extLst>
      <p:ext uri="{BB962C8B-B14F-4D97-AF65-F5344CB8AC3E}">
        <p14:creationId xmlns:p14="http://schemas.microsoft.com/office/powerpoint/2010/main" val="173852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0285-2A89-4A5D-9073-B0BE79F9FF6E}"/>
              </a:ext>
            </a:extLst>
          </p:cNvPr>
          <p:cNvSpPr>
            <a:spLocks noGrp="1"/>
          </p:cNvSpPr>
          <p:nvPr>
            <p:ph type="title"/>
          </p:nvPr>
        </p:nvSpPr>
        <p:spPr>
          <a:xfrm>
            <a:off x="762000" y="838200"/>
            <a:ext cx="7543800" cy="876085"/>
          </a:xfrm>
        </p:spPr>
        <p:txBody>
          <a:bodyPr anchor="ctr">
            <a:normAutofit/>
          </a:bodyPr>
          <a:lstStyle/>
          <a:p>
            <a:pPr algn="ctr"/>
            <a:r>
              <a:rPr lang="en-US" sz="3600" b="1" dirty="0">
                <a:solidFill>
                  <a:schemeClr val="accent2">
                    <a:lumMod val="75000"/>
                  </a:schemeClr>
                </a:solidFill>
                <a:latin typeface="Calibri" panose="020F0502020204030204" pitchFamily="34" charset="0"/>
              </a:rPr>
              <a:t>Safety Principles</a:t>
            </a:r>
          </a:p>
        </p:txBody>
      </p:sp>
      <p:graphicFrame>
        <p:nvGraphicFramePr>
          <p:cNvPr id="8" name="Diagram 7">
            <a:extLst>
              <a:ext uri="{FF2B5EF4-FFF2-40B4-BE49-F238E27FC236}">
                <a16:creationId xmlns:a16="http://schemas.microsoft.com/office/drawing/2014/main" id="{A42188EA-EE84-477D-A4EA-CF9E545CE5B2}"/>
              </a:ext>
            </a:extLst>
          </p:cNvPr>
          <p:cNvGraphicFramePr/>
          <p:nvPr>
            <p:extLst>
              <p:ext uri="{D42A27DB-BD31-4B8C-83A1-F6EECF244321}">
                <p14:modId xmlns:p14="http://schemas.microsoft.com/office/powerpoint/2010/main" val="3677176783"/>
              </p:ext>
            </p:extLst>
          </p:nvPr>
        </p:nvGraphicFramePr>
        <p:xfrm>
          <a:off x="533400" y="1861742"/>
          <a:ext cx="8432800" cy="4450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98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571AC1DE-00C4-40FF-B9CE-6069D852831D}"/>
              </a:ext>
            </a:extLst>
          </p:cNvPr>
          <p:cNvSpPr txBox="1">
            <a:spLocks/>
          </p:cNvSpPr>
          <p:nvPr/>
        </p:nvSpPr>
        <p:spPr>
          <a:xfrm>
            <a:off x="3178330" y="3429000"/>
            <a:ext cx="5584670" cy="1257300"/>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10000"/>
              </a:lnSpc>
              <a:spcBef>
                <a:spcPts val="0"/>
              </a:spcBef>
              <a:spcAft>
                <a:spcPts val="0"/>
              </a:spcAft>
              <a:buNone/>
              <a:defRPr/>
            </a:pPr>
            <a:r>
              <a:rPr lang="en-US" sz="3600" b="1" dirty="0">
                <a:solidFill>
                  <a:schemeClr val="accent2">
                    <a:lumMod val="75000"/>
                  </a:schemeClr>
                </a:solidFill>
                <a:latin typeface="Calibri" panose="020F0502020204030204" pitchFamily="34" charset="0"/>
              </a:rPr>
              <a:t>Introduction to MGPS</a:t>
            </a:r>
          </a:p>
        </p:txBody>
      </p:sp>
      <p:sp>
        <p:nvSpPr>
          <p:cNvPr id="18" name="Rectangle: Rounded Corners 17">
            <a:extLst>
              <a:ext uri="{FF2B5EF4-FFF2-40B4-BE49-F238E27FC236}">
                <a16:creationId xmlns:a16="http://schemas.microsoft.com/office/drawing/2014/main" id="{B5FE3CA0-91AC-4924-AB2F-8B28CD4841E1}"/>
              </a:ext>
            </a:extLst>
          </p:cNvPr>
          <p:cNvSpPr/>
          <p:nvPr/>
        </p:nvSpPr>
        <p:spPr>
          <a:xfrm>
            <a:off x="3160583" y="3238500"/>
            <a:ext cx="731520" cy="91440"/>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ogo, icon&#10;&#10;Description automatically generated">
            <a:extLst>
              <a:ext uri="{FF2B5EF4-FFF2-40B4-BE49-F238E27FC236}">
                <a16:creationId xmlns:a16="http://schemas.microsoft.com/office/drawing/2014/main" id="{22C7AB83-AB5D-41D4-B21B-76F3A3327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330" y="2209800"/>
            <a:ext cx="758052" cy="731520"/>
          </a:xfrm>
          <a:prstGeom prst="rect">
            <a:avLst/>
          </a:prstGeom>
        </p:spPr>
      </p:pic>
    </p:spTree>
    <p:extLst>
      <p:ext uri="{BB962C8B-B14F-4D97-AF65-F5344CB8AC3E}">
        <p14:creationId xmlns:p14="http://schemas.microsoft.com/office/powerpoint/2010/main" val="335887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CD86-4FDA-4F24-A21C-D945A21F0D29}"/>
              </a:ext>
            </a:extLst>
          </p:cNvPr>
          <p:cNvSpPr>
            <a:spLocks noGrp="1"/>
          </p:cNvSpPr>
          <p:nvPr>
            <p:ph type="title"/>
          </p:nvPr>
        </p:nvSpPr>
        <p:spPr>
          <a:xfrm>
            <a:off x="685800" y="988906"/>
            <a:ext cx="7620000" cy="748455"/>
          </a:xfrm>
        </p:spPr>
        <p:txBody>
          <a:bodyPr anchor="ctr">
            <a:normAutofit/>
          </a:bodyPr>
          <a:lstStyle/>
          <a:p>
            <a:pPr algn="ctr"/>
            <a:r>
              <a:rPr lang="en-US" sz="3600" b="1" dirty="0">
                <a:solidFill>
                  <a:schemeClr val="accent2">
                    <a:lumMod val="75000"/>
                  </a:schemeClr>
                </a:solidFill>
                <a:latin typeface="Calibri" panose="020F0502020204030204" pitchFamily="34" charset="0"/>
              </a:rPr>
              <a:t>Fire Safety</a:t>
            </a:r>
          </a:p>
        </p:txBody>
      </p:sp>
      <p:sp>
        <p:nvSpPr>
          <p:cNvPr id="7" name="Content Placeholder 2">
            <a:extLst>
              <a:ext uri="{FF2B5EF4-FFF2-40B4-BE49-F238E27FC236}">
                <a16:creationId xmlns:a16="http://schemas.microsoft.com/office/drawing/2014/main" id="{2C2EE7F0-ACE5-4608-A980-DE476586ED39}"/>
              </a:ext>
            </a:extLst>
          </p:cNvPr>
          <p:cNvSpPr>
            <a:spLocks noGrp="1"/>
          </p:cNvSpPr>
          <p:nvPr>
            <p:ph idx="1"/>
          </p:nvPr>
        </p:nvSpPr>
        <p:spPr>
          <a:xfrm>
            <a:off x="914400" y="1981200"/>
            <a:ext cx="7391400" cy="3887894"/>
          </a:xfrm>
        </p:spPr>
        <p:txBody>
          <a:bodyPr>
            <a:normAutofit/>
          </a:bodyPr>
          <a:lstStyle/>
          <a:p>
            <a:pPr algn="just">
              <a:lnSpc>
                <a:spcPct val="150000"/>
              </a:lnSpc>
              <a:buClr>
                <a:schemeClr val="accent2"/>
              </a:buClr>
              <a:buFont typeface="Arial" panose="020B0604020202020204" pitchFamily="34" charset="0"/>
              <a:buChar char="•"/>
            </a:pPr>
            <a:r>
              <a:rPr lang="en-US" sz="1800" dirty="0">
                <a:solidFill>
                  <a:schemeClr val="accent2"/>
                </a:solidFill>
                <a:latin typeface="Calibri" panose="020F0502020204030204" pitchFamily="34" charset="0"/>
              </a:rPr>
              <a:t>Fire detection system such as smoke or heat detector heads should be installed in the plantrooms, medical gases manifold rooms and medical gases cylinder stores in hospital</a:t>
            </a:r>
          </a:p>
          <a:p>
            <a:pPr algn="just">
              <a:lnSpc>
                <a:spcPct val="150000"/>
              </a:lnSpc>
              <a:buClr>
                <a:schemeClr val="accent2"/>
              </a:buClr>
              <a:buFont typeface="Arial" panose="020B0604020202020204" pitchFamily="34" charset="0"/>
              <a:buChar char="•"/>
            </a:pPr>
            <a:r>
              <a:rPr lang="en-US" sz="1800" dirty="0">
                <a:solidFill>
                  <a:schemeClr val="accent2"/>
                </a:solidFill>
                <a:latin typeface="Calibri" panose="020F0502020204030204" pitchFamily="34" charset="0"/>
              </a:rPr>
              <a:t>An automatic shutdown system, linked to local smoke detector can be installed</a:t>
            </a:r>
          </a:p>
          <a:p>
            <a:pPr algn="just">
              <a:lnSpc>
                <a:spcPct val="150000"/>
              </a:lnSpc>
              <a:buClr>
                <a:schemeClr val="accent2"/>
              </a:buClr>
              <a:buFont typeface="Arial" panose="020B0604020202020204" pitchFamily="34" charset="0"/>
              <a:buChar char="•"/>
            </a:pPr>
            <a:r>
              <a:rPr lang="en-US" sz="1800" dirty="0">
                <a:solidFill>
                  <a:schemeClr val="accent2"/>
                </a:solidFill>
                <a:latin typeface="Calibri" panose="020F0502020204030204" pitchFamily="34" charset="0"/>
              </a:rPr>
              <a:t>An automatic emergency supply manifold system is sited well away from the fire risk area and is arranged to come on-line automatically in the event of plant shutdown</a:t>
            </a:r>
          </a:p>
        </p:txBody>
      </p:sp>
    </p:spTree>
    <p:extLst>
      <p:ext uri="{BB962C8B-B14F-4D97-AF65-F5344CB8AC3E}">
        <p14:creationId xmlns:p14="http://schemas.microsoft.com/office/powerpoint/2010/main" val="344305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1" y="0"/>
            <a:ext cx="4571999"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152400" y="228600"/>
            <a:ext cx="4152072" cy="895350"/>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b="1" dirty="0">
                <a:solidFill>
                  <a:schemeClr val="bg1"/>
                </a:solidFill>
                <a:latin typeface="Calibri" panose="020F0502020204030204" pitchFamily="34" charset="0"/>
                <a:ea typeface="Baskerville" panose="02020502070401020303" pitchFamily="18" charset="0"/>
              </a:rPr>
              <a:t>Precaution Handling MGPS</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152399" y="1352549"/>
            <a:ext cx="4304472" cy="497205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Formulating SOPs and maintaining logbooks</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Preventive maintenance of equipment</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Leak test of pipeline should be ensured on quarterly basis</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24 hrs manning by trainer personnel</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Periodic training of manifold personnel</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Daily checking of contingency plan</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Mock drills of pipeline failure, fire and explosion should be regularly conducted</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Managing pressure of different sources so as to manage cumulative flow </a:t>
            </a:r>
          </a:p>
          <a:p>
            <a:pPr marL="285750" indent="-285750"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ea typeface="Times New Roman" panose="02020603050405020304" pitchFamily="18" charset="0"/>
              </a:rPr>
              <a:t>Ensuring if all sources are contributing in a cumulative manner or any source is failing to supply oxygen due to pressure difference</a:t>
            </a:r>
          </a:p>
          <a:p>
            <a:pPr marL="285750" indent="-285750" algn="just">
              <a:lnSpc>
                <a:spcPct val="100000"/>
              </a:lnSpc>
              <a:buClr>
                <a:schemeClr val="bg1"/>
              </a:buClr>
              <a:buFont typeface="Arial" panose="020B0604020202020204" pitchFamily="34" charset="0"/>
              <a:buChar char="•"/>
            </a:pPr>
            <a:endParaRPr lang="en-US" sz="1600" dirty="0">
              <a:solidFill>
                <a:schemeClr val="bg1"/>
              </a:solidFill>
              <a:latin typeface="Calibri" panose="020F0502020204030204" pitchFamily="34" charset="0"/>
              <a:ea typeface="Times New Roman" panose="02020603050405020304" pitchFamily="18" charset="0"/>
            </a:endParaRPr>
          </a:p>
          <a:p>
            <a:pPr marL="285750" indent="-285750" algn="just">
              <a:lnSpc>
                <a:spcPct val="100000"/>
              </a:lnSpc>
              <a:buClr>
                <a:schemeClr val="bg1"/>
              </a:buClr>
              <a:buFont typeface="Arial" panose="020B0604020202020204" pitchFamily="34" charset="0"/>
              <a:buChar char="•"/>
            </a:pPr>
            <a:endParaRPr lang="en-US" sz="1600" dirty="0">
              <a:solidFill>
                <a:schemeClr val="bg1"/>
              </a:solidFill>
              <a:latin typeface="Calibri" panose="020F0502020204030204" pitchFamily="34" charset="0"/>
              <a:ea typeface="Times New Roman" panose="02020603050405020304" pitchFamily="18" charset="0"/>
            </a:endParaRPr>
          </a:p>
        </p:txBody>
      </p:sp>
      <p:pic>
        <p:nvPicPr>
          <p:cNvPr id="8" name="Picture 7">
            <a:extLst>
              <a:ext uri="{FF2B5EF4-FFF2-40B4-BE49-F238E27FC236}">
                <a16:creationId xmlns:a16="http://schemas.microsoft.com/office/drawing/2014/main" id="{F477310D-CA9C-4A28-B627-529783FEF203}"/>
              </a:ext>
            </a:extLst>
          </p:cNvPr>
          <p:cNvPicPr>
            <a:picLocks noChangeAspect="1"/>
          </p:cNvPicPr>
          <p:nvPr/>
        </p:nvPicPr>
        <p:blipFill rotWithShape="1">
          <a:blip r:embed="rId3"/>
          <a:srcRect l="2794" t="18426" r="4826" b="3263"/>
          <a:stretch/>
        </p:blipFill>
        <p:spPr>
          <a:xfrm>
            <a:off x="4572000" y="654429"/>
            <a:ext cx="4571999" cy="5015741"/>
          </a:xfrm>
          <a:prstGeom prst="rect">
            <a:avLst/>
          </a:prstGeom>
        </p:spPr>
      </p:pic>
    </p:spTree>
    <p:extLst>
      <p:ext uri="{BB962C8B-B14F-4D97-AF65-F5344CB8AC3E}">
        <p14:creationId xmlns:p14="http://schemas.microsoft.com/office/powerpoint/2010/main" val="713620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682D-2852-49CB-B5F8-DE6209420C9F}"/>
              </a:ext>
            </a:extLst>
          </p:cNvPr>
          <p:cNvSpPr>
            <a:spLocks noGrp="1"/>
          </p:cNvSpPr>
          <p:nvPr>
            <p:ph type="title"/>
          </p:nvPr>
        </p:nvSpPr>
        <p:spPr>
          <a:xfrm>
            <a:off x="773113" y="1506540"/>
            <a:ext cx="7543800" cy="1500187"/>
          </a:xfrm>
        </p:spPr>
        <p:txBody>
          <a:bodyPr/>
          <a:lstStyle/>
          <a:p>
            <a:pPr algn="ctr">
              <a:defRPr/>
            </a:pPr>
            <a:r>
              <a:rPr lang="en-US" sz="3000" b="1" dirty="0"/>
              <a:t>Thank You!</a:t>
            </a:r>
          </a:p>
        </p:txBody>
      </p:sp>
      <p:sp>
        <p:nvSpPr>
          <p:cNvPr id="3" name="Text Placeholder 2">
            <a:extLst>
              <a:ext uri="{FF2B5EF4-FFF2-40B4-BE49-F238E27FC236}">
                <a16:creationId xmlns:a16="http://schemas.microsoft.com/office/drawing/2014/main" id="{3DDC4C97-4694-4FA3-A1C6-32E6107E510E}"/>
              </a:ext>
            </a:extLst>
          </p:cNvPr>
          <p:cNvSpPr>
            <a:spLocks noGrp="1"/>
          </p:cNvSpPr>
          <p:nvPr>
            <p:ph type="body" idx="1"/>
          </p:nvPr>
        </p:nvSpPr>
        <p:spPr>
          <a:xfrm>
            <a:off x="822325" y="4452938"/>
            <a:ext cx="7543800" cy="1719262"/>
          </a:xfrm>
        </p:spPr>
        <p:txBody>
          <a:bodyPr rtlCol="0">
            <a:normAutofit fontScale="25000" lnSpcReduction="20000"/>
          </a:bodyPr>
          <a:lstStyle/>
          <a:p>
            <a:pPr eaLnBrk="1" fontAlgn="auto" hangingPunct="1">
              <a:lnSpc>
                <a:spcPct val="170000"/>
              </a:lnSpc>
              <a:defRPr/>
            </a:pPr>
            <a:r>
              <a:rPr lang="en-US" sz="4800" cap="none" dirty="0">
                <a:solidFill>
                  <a:schemeClr val="tx1"/>
                </a:solidFill>
                <a:latin typeface="Calibri" panose="020F0502020204030204" pitchFamily="34" charset="0"/>
                <a:cs typeface="Calibri" panose="020F0502020204030204" pitchFamily="34" charset="0"/>
              </a:rPr>
              <a:t>This presentation was made possible with support from the United States Agency for International Development funded RISE program, under the terms of the cooperative agreement 7200AA19CA00003. The contents are the responsibility of the RISE program and do not necessarily reflect the views of USAID or the United States Government.​</a:t>
            </a:r>
          </a:p>
          <a:p>
            <a:pPr eaLnBrk="1" fontAlgn="auto" hangingPunct="1">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1" y="0"/>
            <a:ext cx="4572000" cy="63055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0" y="685800"/>
            <a:ext cx="4572000" cy="952501"/>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solidFill>
                  <a:schemeClr val="bg1"/>
                </a:solidFill>
                <a:latin typeface="Calibri" panose="020F0502020204030204" pitchFamily="34" charset="0"/>
              </a:rPr>
              <a:t>What Is Central Medical Gas Distribution System?</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76200" y="1981201"/>
            <a:ext cx="4343400" cy="41910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Medical Gas Distribution System is a central supply  system to supply a medical gas (O2, N2O, N2),  medical air, and medical vacuum to each ward of  hospital safely and conveniently through a central  supply piping from medical gas supply sources.</a:t>
            </a:r>
          </a:p>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The system has a thoroughgoing color coordination according to the kind of gas.</a:t>
            </a:r>
          </a:p>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An audio-visual monitoring system  capable of  checking the situation.</a:t>
            </a:r>
          </a:p>
        </p:txBody>
      </p:sp>
      <p:sp>
        <p:nvSpPr>
          <p:cNvPr id="7" name="object 8">
            <a:extLst>
              <a:ext uri="{FF2B5EF4-FFF2-40B4-BE49-F238E27FC236}">
                <a16:creationId xmlns:a16="http://schemas.microsoft.com/office/drawing/2014/main" id="{C163149A-82C9-4835-97AD-60414D90741F}"/>
              </a:ext>
            </a:extLst>
          </p:cNvPr>
          <p:cNvSpPr/>
          <p:nvPr/>
        </p:nvSpPr>
        <p:spPr>
          <a:xfrm>
            <a:off x="4648200" y="657225"/>
            <a:ext cx="4312101" cy="5165726"/>
          </a:xfrm>
          <a:prstGeom prst="rect">
            <a:avLst/>
          </a:prstGeom>
          <a:blipFill>
            <a:blip r:embed="rId3" cstate="print"/>
            <a:stretch>
              <a:fillRect l="-10338"/>
            </a:stretch>
          </a:blipFill>
        </p:spPr>
        <p:txBody>
          <a:bodyPr wrap="square" lIns="0" tIns="0" rIns="0" bIns="0" rtlCol="0"/>
          <a:lstStyle/>
          <a:p>
            <a:endParaRPr dirty="0"/>
          </a:p>
        </p:txBody>
      </p:sp>
    </p:spTree>
    <p:extLst>
      <p:ext uri="{BB962C8B-B14F-4D97-AF65-F5344CB8AC3E}">
        <p14:creationId xmlns:p14="http://schemas.microsoft.com/office/powerpoint/2010/main" val="40912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0" y="1"/>
            <a:ext cx="4848225"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152400" y="548195"/>
            <a:ext cx="4572000" cy="770508"/>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b="1" dirty="0">
                <a:solidFill>
                  <a:schemeClr val="bg1"/>
                </a:solidFill>
                <a:latin typeface="Calibri" panose="020F0502020204030204" pitchFamily="34" charset="0"/>
              </a:rPr>
              <a:t>Advantages Of Centralized Medical Gas  Delivery System</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152400" y="2285999"/>
            <a:ext cx="4572000" cy="41910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No distressing sign	of oxygen cylinder at bed side.</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Elimination of noise produced	be their  movement.</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Protection of sterile areas from contamination caused by use and movement  of cylinder.</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Uninterrupted and clean gas supply at each workstation.</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Safe And Relief System</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Effective	 use of space. Additionally, it is economically advantageous and hygienic.</a:t>
            </a:r>
          </a:p>
          <a:p>
            <a:pPr marL="214313" indent="-214313" algn="just">
              <a:lnSpc>
                <a:spcPct val="100000"/>
              </a:lnSpc>
              <a:buClr>
                <a:schemeClr val="bg1"/>
              </a:buClr>
              <a:buFont typeface="Arial" panose="020B0604020202020204" pitchFamily="34" charset="0"/>
              <a:buChar char="•"/>
            </a:pPr>
            <a:endParaRPr lang="en-US" sz="1600" dirty="0">
              <a:solidFill>
                <a:schemeClr val="bg1"/>
              </a:solidFill>
              <a:latin typeface="Calibri" panose="020F0502020204030204" pitchFamily="34" charset="0"/>
            </a:endParaRPr>
          </a:p>
          <a:p>
            <a:pPr marL="214313" indent="-214313" algn="just">
              <a:lnSpc>
                <a:spcPct val="100000"/>
              </a:lnSpc>
              <a:buClr>
                <a:schemeClr val="bg1"/>
              </a:buClr>
              <a:buFont typeface="Arial" panose="020B0604020202020204" pitchFamily="34" charset="0"/>
              <a:buChar char="•"/>
            </a:pPr>
            <a:endParaRPr lang="en-US" sz="1600" dirty="0">
              <a:solidFill>
                <a:schemeClr val="bg1"/>
              </a:solidFill>
              <a:latin typeface="Calibri" panose="020F0502020204030204" pitchFamily="34" charset="0"/>
            </a:endParaRPr>
          </a:p>
        </p:txBody>
      </p:sp>
      <p:sp>
        <p:nvSpPr>
          <p:cNvPr id="8" name="object 2">
            <a:extLst>
              <a:ext uri="{FF2B5EF4-FFF2-40B4-BE49-F238E27FC236}">
                <a16:creationId xmlns:a16="http://schemas.microsoft.com/office/drawing/2014/main" id="{717022EE-68E4-470C-AADD-FFBC6C054F0B}"/>
              </a:ext>
            </a:extLst>
          </p:cNvPr>
          <p:cNvSpPr/>
          <p:nvPr/>
        </p:nvSpPr>
        <p:spPr>
          <a:xfrm>
            <a:off x="4943474" y="342901"/>
            <a:ext cx="4124325" cy="2781299"/>
          </a:xfrm>
          <a:prstGeom prst="rect">
            <a:avLst/>
          </a:prstGeom>
          <a:blipFill>
            <a:blip r:embed="rId3"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55EFDF6D-DF7C-4CD2-A0DA-F31899E41847}"/>
              </a:ext>
            </a:extLst>
          </p:cNvPr>
          <p:cNvGrpSpPr/>
          <p:nvPr/>
        </p:nvGrpSpPr>
        <p:grpSpPr>
          <a:xfrm>
            <a:off x="4943474" y="457200"/>
            <a:ext cx="4124325" cy="5410199"/>
            <a:chOff x="4943474" y="323851"/>
            <a:chExt cx="4124325" cy="5410199"/>
          </a:xfrm>
        </p:grpSpPr>
        <p:sp>
          <p:nvSpPr>
            <p:cNvPr id="9" name="object 16">
              <a:extLst>
                <a:ext uri="{FF2B5EF4-FFF2-40B4-BE49-F238E27FC236}">
                  <a16:creationId xmlns:a16="http://schemas.microsoft.com/office/drawing/2014/main" id="{FDEE9C08-2AFF-4B90-B02D-9E45AF42893F}"/>
                </a:ext>
              </a:extLst>
            </p:cNvPr>
            <p:cNvSpPr/>
            <p:nvPr/>
          </p:nvSpPr>
          <p:spPr>
            <a:xfrm>
              <a:off x="4943474" y="3181351"/>
              <a:ext cx="4124325" cy="2552699"/>
            </a:xfrm>
            <a:prstGeom prst="rect">
              <a:avLst/>
            </a:prstGeom>
            <a:blipFill>
              <a:blip r:embed="rId4" cstate="print"/>
              <a:stretch>
                <a:fillRect/>
              </a:stretch>
            </a:blipFill>
          </p:spPr>
          <p:txBody>
            <a:bodyPr wrap="square" lIns="0" tIns="0" rIns="0" bIns="0" rtlCol="0"/>
            <a:lstStyle/>
            <a:p>
              <a:endParaRPr dirty="0"/>
            </a:p>
          </p:txBody>
        </p:sp>
        <p:sp>
          <p:nvSpPr>
            <p:cNvPr id="10" name="object 2">
              <a:extLst>
                <a:ext uri="{FF2B5EF4-FFF2-40B4-BE49-F238E27FC236}">
                  <a16:creationId xmlns:a16="http://schemas.microsoft.com/office/drawing/2014/main" id="{A69BAD61-5504-4670-9587-29AF02AB5A3D}"/>
                </a:ext>
              </a:extLst>
            </p:cNvPr>
            <p:cNvSpPr/>
            <p:nvPr/>
          </p:nvSpPr>
          <p:spPr>
            <a:xfrm>
              <a:off x="4943474" y="323851"/>
              <a:ext cx="4124325" cy="2781299"/>
            </a:xfrm>
            <a:prstGeom prst="rect">
              <a:avLst/>
            </a:prstGeom>
            <a:blipFill>
              <a:blip r:embed="rId3" cstate="print"/>
              <a:stretch>
                <a:fillRect/>
              </a:stretch>
            </a:blipFill>
          </p:spPr>
          <p:txBody>
            <a:bodyPr wrap="square" lIns="0" tIns="0" rIns="0" bIns="0" rtlCol="0"/>
            <a:lstStyle/>
            <a:p>
              <a:endParaRPr dirty="0"/>
            </a:p>
          </p:txBody>
        </p:sp>
      </p:grpSp>
    </p:spTree>
    <p:extLst>
      <p:ext uri="{BB962C8B-B14F-4D97-AF65-F5344CB8AC3E}">
        <p14:creationId xmlns:p14="http://schemas.microsoft.com/office/powerpoint/2010/main" val="192281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0" y="0"/>
            <a:ext cx="4572000"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0" y="665732"/>
            <a:ext cx="4572000" cy="982094"/>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solidFill>
                  <a:schemeClr val="bg1"/>
                </a:solidFill>
                <a:latin typeface="Calibri" panose="020F0502020204030204" pitchFamily="34" charset="0"/>
              </a:rPr>
              <a:t>Types Of Medical Gases</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76200" y="1752601"/>
            <a:ext cx="4419600" cy="44196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Oxygen- used for respiratory therapy and life-support  and is additionally used in anesthetic procedures.</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Medical air-This is supplied by a specialized air  compressor to patient care areas. Used extensively in  the ICU, PICU, and NICU areas, to reduce the risk of  excess oxygen in the lungs, during surgical procedures.</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Surgical air is used, at a higher pressure, to power a  variety of surgical tools and other devices.</a:t>
            </a:r>
          </a:p>
          <a:p>
            <a:pPr marL="214313" indent="-214313" algn="just">
              <a:lnSpc>
                <a:spcPct val="10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Nitrous oxide is used for anesthetic and analgesic  purposes.</a:t>
            </a:r>
          </a:p>
        </p:txBody>
      </p:sp>
      <p:sp>
        <p:nvSpPr>
          <p:cNvPr id="10" name="object 2">
            <a:extLst>
              <a:ext uri="{FF2B5EF4-FFF2-40B4-BE49-F238E27FC236}">
                <a16:creationId xmlns:a16="http://schemas.microsoft.com/office/drawing/2014/main" id="{EAF1705D-A93C-4588-A432-4DEFC52F3C40}"/>
              </a:ext>
            </a:extLst>
          </p:cNvPr>
          <p:cNvSpPr/>
          <p:nvPr/>
        </p:nvSpPr>
        <p:spPr>
          <a:xfrm>
            <a:off x="4571999" y="1802859"/>
            <a:ext cx="4562475" cy="3252281"/>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70570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7D6556-0077-4E11-A43D-E00C945F99EC}"/>
              </a:ext>
            </a:extLst>
          </p:cNvPr>
          <p:cNvSpPr/>
          <p:nvPr/>
        </p:nvSpPr>
        <p:spPr>
          <a:xfrm>
            <a:off x="0" y="0"/>
            <a:ext cx="4572000" cy="6324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IN" sz="1400" b="1" dirty="0">
              <a:latin typeface="Calibri" panose="020F0502020204030204" pitchFamily="34" charset="0"/>
            </a:endParaRPr>
          </a:p>
        </p:txBody>
      </p:sp>
      <p:sp>
        <p:nvSpPr>
          <p:cNvPr id="45" name="Title 1">
            <a:extLst>
              <a:ext uri="{FF2B5EF4-FFF2-40B4-BE49-F238E27FC236}">
                <a16:creationId xmlns:a16="http://schemas.microsoft.com/office/drawing/2014/main" id="{273EF190-9385-49C3-953F-B36FF7FC9F48}"/>
              </a:ext>
            </a:extLst>
          </p:cNvPr>
          <p:cNvSpPr txBox="1">
            <a:spLocks/>
          </p:cNvSpPr>
          <p:nvPr/>
        </p:nvSpPr>
        <p:spPr>
          <a:xfrm>
            <a:off x="0" y="665732"/>
            <a:ext cx="4572000" cy="982094"/>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a:solidFill>
                  <a:schemeClr val="bg1"/>
                </a:solidFill>
                <a:latin typeface="Calibri" panose="020F0502020204030204" pitchFamily="34" charset="0"/>
              </a:rPr>
              <a:t>Types Of Medical Gases</a:t>
            </a:r>
          </a:p>
        </p:txBody>
      </p:sp>
      <p:sp>
        <p:nvSpPr>
          <p:cNvPr id="6" name="Text Placeholder 1">
            <a:extLst>
              <a:ext uri="{FF2B5EF4-FFF2-40B4-BE49-F238E27FC236}">
                <a16:creationId xmlns:a16="http://schemas.microsoft.com/office/drawing/2014/main" id="{B4056962-BDC4-45D4-9FA5-04716A779820}"/>
              </a:ext>
            </a:extLst>
          </p:cNvPr>
          <p:cNvSpPr txBox="1">
            <a:spLocks/>
          </p:cNvSpPr>
          <p:nvPr/>
        </p:nvSpPr>
        <p:spPr>
          <a:xfrm>
            <a:off x="76200" y="1752601"/>
            <a:ext cx="4419600" cy="44196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Helium/oxygen mixture is used to treat patients with  respiratory or airway obstruction.</a:t>
            </a:r>
          </a:p>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Carbon dioxide in used in the medical world to aid  laparoscopic examination. The carbon dioxide inflates the  stomach slightly which simplifies internal visibility inside  the abdomen.</a:t>
            </a:r>
          </a:p>
          <a:p>
            <a:pPr marL="214313" indent="-214313" algn="just">
              <a:lnSpc>
                <a:spcPct val="150000"/>
              </a:lnSpc>
              <a:buClr>
                <a:schemeClr val="bg1"/>
              </a:buClr>
              <a:buFont typeface="Arial" panose="020B0604020202020204" pitchFamily="34" charset="0"/>
              <a:buChar char="•"/>
            </a:pPr>
            <a:r>
              <a:rPr lang="en-US" sz="1600" dirty="0">
                <a:solidFill>
                  <a:schemeClr val="bg1"/>
                </a:solidFill>
                <a:latin typeface="Calibri" panose="020F0502020204030204" pitchFamily="34" charset="0"/>
              </a:rPr>
              <a:t>Piped vacuum or Suction is provided by means of  centrally sited vacuum pumps &amp; supports evacuation  procedures.</a:t>
            </a:r>
          </a:p>
        </p:txBody>
      </p:sp>
      <p:sp>
        <p:nvSpPr>
          <p:cNvPr id="10" name="object 2">
            <a:extLst>
              <a:ext uri="{FF2B5EF4-FFF2-40B4-BE49-F238E27FC236}">
                <a16:creationId xmlns:a16="http://schemas.microsoft.com/office/drawing/2014/main" id="{EAF1705D-A93C-4588-A432-4DEFC52F3C40}"/>
              </a:ext>
            </a:extLst>
          </p:cNvPr>
          <p:cNvSpPr/>
          <p:nvPr/>
        </p:nvSpPr>
        <p:spPr>
          <a:xfrm>
            <a:off x="4571999" y="1802859"/>
            <a:ext cx="4562475" cy="3252281"/>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18735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indoor, several&#10;&#10;Description automatically generated">
            <a:extLst>
              <a:ext uri="{FF2B5EF4-FFF2-40B4-BE49-F238E27FC236}">
                <a16:creationId xmlns:a16="http://schemas.microsoft.com/office/drawing/2014/main" id="{62ADABE8-2C65-432F-9C68-5A44D0996198}"/>
              </a:ext>
            </a:extLst>
          </p:cNvPr>
          <p:cNvPicPr>
            <a:picLocks noChangeAspect="1"/>
          </p:cNvPicPr>
          <p:nvPr/>
        </p:nvPicPr>
        <p:blipFill rotWithShape="1">
          <a:blip r:embed="rId2">
            <a:extLst>
              <a:ext uri="{28A0092B-C50C-407E-A947-70E740481C1C}">
                <a14:useLocalDpi xmlns:a14="http://schemas.microsoft.com/office/drawing/2010/main" val="0"/>
              </a:ext>
            </a:extLst>
          </a:blip>
          <a:srcRect r="41566"/>
          <a:stretch/>
        </p:blipFill>
        <p:spPr>
          <a:xfrm>
            <a:off x="4591050" y="1858269"/>
            <a:ext cx="3695700" cy="2023495"/>
          </a:xfrm>
          <a:prstGeom prst="rect">
            <a:avLst/>
          </a:prstGeom>
        </p:spPr>
      </p:pic>
      <p:pic>
        <p:nvPicPr>
          <p:cNvPr id="8" name="Picture 7" descr="A picture containing indoor, toilet, appliance, kitchen appliance&#10;&#10;Description automatically generated">
            <a:extLst>
              <a:ext uri="{FF2B5EF4-FFF2-40B4-BE49-F238E27FC236}">
                <a16:creationId xmlns:a16="http://schemas.microsoft.com/office/drawing/2014/main" id="{F48F0F7F-3B6A-4238-AF38-2878A14E7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48" y="1858268"/>
            <a:ext cx="3617919" cy="4327865"/>
          </a:xfrm>
          <a:prstGeom prst="rect">
            <a:avLst/>
          </a:prstGeom>
        </p:spPr>
      </p:pic>
      <p:sp>
        <p:nvSpPr>
          <p:cNvPr id="14" name="Text Placeholder 1">
            <a:extLst>
              <a:ext uri="{FF2B5EF4-FFF2-40B4-BE49-F238E27FC236}">
                <a16:creationId xmlns:a16="http://schemas.microsoft.com/office/drawing/2014/main" id="{FB9EA0DA-B399-46C3-8618-F0475D60CC9E}"/>
              </a:ext>
            </a:extLst>
          </p:cNvPr>
          <p:cNvSpPr txBox="1">
            <a:spLocks/>
          </p:cNvSpPr>
          <p:nvPr/>
        </p:nvSpPr>
        <p:spPr>
          <a:xfrm>
            <a:off x="882848" y="1008658"/>
            <a:ext cx="7421116" cy="7439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Clr>
                <a:srgbClr val="C2113A"/>
              </a:buClr>
              <a:buFont typeface="Wingdings" panose="05000000000000000000" pitchFamily="2" charset="2"/>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SzPct val="75000"/>
              <a:buFont typeface="Wingdings" panose="05000000000000000000" pitchFamily="2" charset="2"/>
              <a:buChar char="ü"/>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3600" b="1" dirty="0">
                <a:solidFill>
                  <a:schemeClr val="accent2">
                    <a:lumMod val="75000"/>
                  </a:schemeClr>
                </a:solidFill>
                <a:latin typeface="Calibri" panose="020F0502020204030204" pitchFamily="34" charset="0"/>
              </a:rPr>
              <a:t>Medical Gas Pipeline System (MGPS) </a:t>
            </a:r>
          </a:p>
        </p:txBody>
      </p:sp>
      <p:sp>
        <p:nvSpPr>
          <p:cNvPr id="13" name="TextBox 12">
            <a:extLst>
              <a:ext uri="{FF2B5EF4-FFF2-40B4-BE49-F238E27FC236}">
                <a16:creationId xmlns:a16="http://schemas.microsoft.com/office/drawing/2014/main" id="{4931FF3C-A379-4DDE-860D-10DB801C3967}"/>
              </a:ext>
            </a:extLst>
          </p:cNvPr>
          <p:cNvSpPr txBox="1"/>
          <p:nvPr/>
        </p:nvSpPr>
        <p:spPr>
          <a:xfrm>
            <a:off x="882848" y="1838164"/>
            <a:ext cx="1070357" cy="304800"/>
          </a:xfrm>
          <a:prstGeom prst="rect">
            <a:avLst/>
          </a:prstGeom>
          <a:solidFill>
            <a:srgbClr val="00667D"/>
          </a:solidFill>
        </p:spPr>
        <p:txBody>
          <a:bodyPr wrap="square" lIns="45720" tIns="45720" rIns="45720" bIns="45720" rtlCol="0" anchor="ctr">
            <a:noAutofit/>
          </a:bodyPr>
          <a:lstStyle/>
          <a:p>
            <a:pPr algn="l"/>
            <a:r>
              <a:rPr lang="en-US" sz="1200" dirty="0">
                <a:solidFill>
                  <a:schemeClr val="bg1"/>
                </a:solidFill>
                <a:latin typeface="Calibri" panose="020F0502020204030204" pitchFamily="34" charset="0"/>
              </a:rPr>
              <a:t>Manifold room</a:t>
            </a:r>
            <a:endParaRPr lang="en-US" sz="1400" dirty="0">
              <a:solidFill>
                <a:schemeClr val="bg1"/>
              </a:solidFill>
              <a:latin typeface="Calibri" panose="020F0502020204030204" pitchFamily="34" charset="0"/>
            </a:endParaRPr>
          </a:p>
        </p:txBody>
      </p:sp>
      <p:sp>
        <p:nvSpPr>
          <p:cNvPr id="17" name="TextBox 16">
            <a:extLst>
              <a:ext uri="{FF2B5EF4-FFF2-40B4-BE49-F238E27FC236}">
                <a16:creationId xmlns:a16="http://schemas.microsoft.com/office/drawing/2014/main" id="{19D069AC-3F34-442B-93ED-74C486DB1269}"/>
              </a:ext>
            </a:extLst>
          </p:cNvPr>
          <p:cNvSpPr txBox="1"/>
          <p:nvPr/>
        </p:nvSpPr>
        <p:spPr>
          <a:xfrm>
            <a:off x="4662692" y="1944012"/>
            <a:ext cx="1963017" cy="219951"/>
          </a:xfrm>
          <a:prstGeom prst="rect">
            <a:avLst/>
          </a:prstGeom>
          <a:solidFill>
            <a:srgbClr val="00667D"/>
          </a:solidFill>
        </p:spPr>
        <p:txBody>
          <a:bodyPr wrap="square" lIns="0" tIns="0" rIns="0" bIns="0" rtlCol="0" anchor="ctr">
            <a:noAutofit/>
          </a:bodyPr>
          <a:lstStyle/>
          <a:p>
            <a:pPr algn="l"/>
            <a:r>
              <a:rPr lang="en-US" sz="1200" dirty="0">
                <a:solidFill>
                  <a:schemeClr val="bg1"/>
                </a:solidFill>
                <a:latin typeface="Calibri" panose="020F0502020204030204" pitchFamily="34" charset="0"/>
              </a:rPr>
              <a:t>Manifold control panel (analog</a:t>
            </a:r>
            <a:r>
              <a:rPr lang="en-US" sz="1400" dirty="0">
                <a:solidFill>
                  <a:schemeClr val="bg1"/>
                </a:solidFill>
                <a:latin typeface="Calibri" panose="020F0502020204030204" pitchFamily="34" charset="0"/>
              </a:rPr>
              <a:t>)</a:t>
            </a:r>
          </a:p>
        </p:txBody>
      </p:sp>
      <p:sp>
        <p:nvSpPr>
          <p:cNvPr id="21" name="TextBox 20">
            <a:extLst>
              <a:ext uri="{FF2B5EF4-FFF2-40B4-BE49-F238E27FC236}">
                <a16:creationId xmlns:a16="http://schemas.microsoft.com/office/drawing/2014/main" id="{226D60AE-BD83-46CE-8339-B2272F85975A}"/>
              </a:ext>
            </a:extLst>
          </p:cNvPr>
          <p:cNvSpPr txBox="1"/>
          <p:nvPr/>
        </p:nvSpPr>
        <p:spPr>
          <a:xfrm rot="16200000">
            <a:off x="7416414" y="2811469"/>
            <a:ext cx="1921238" cy="186324"/>
          </a:xfrm>
          <a:prstGeom prst="rect">
            <a:avLst/>
          </a:prstGeom>
          <a:solidFill>
            <a:srgbClr val="00667D"/>
          </a:solidFill>
        </p:spPr>
        <p:txBody>
          <a:bodyPr wrap="square" lIns="0" tIns="0" rIns="0" bIns="0" rtlCol="0" anchor="ctr">
            <a:noAutofit/>
          </a:bodyPr>
          <a:lstStyle/>
          <a:p>
            <a:pPr algn="l"/>
            <a:r>
              <a:rPr lang="en-US" sz="1200" dirty="0">
                <a:solidFill>
                  <a:schemeClr val="bg1"/>
                </a:solidFill>
                <a:latin typeface="Calibri" panose="020F0502020204030204" pitchFamily="34" charset="0"/>
              </a:rPr>
              <a:t>Manifold control panel (digital)</a:t>
            </a:r>
          </a:p>
        </p:txBody>
      </p:sp>
      <p:pic>
        <p:nvPicPr>
          <p:cNvPr id="15" name="Picture 14" descr="A picture containing text, indoor, several&#10;&#10;Description automatically generated">
            <a:extLst>
              <a:ext uri="{FF2B5EF4-FFF2-40B4-BE49-F238E27FC236}">
                <a16:creationId xmlns:a16="http://schemas.microsoft.com/office/drawing/2014/main" id="{7AC1F55D-E30F-4122-A079-0F6CE97A1245}"/>
              </a:ext>
            </a:extLst>
          </p:cNvPr>
          <p:cNvPicPr>
            <a:picLocks noChangeAspect="1"/>
          </p:cNvPicPr>
          <p:nvPr/>
        </p:nvPicPr>
        <p:blipFill rotWithShape="1">
          <a:blip r:embed="rId2">
            <a:extLst>
              <a:ext uri="{28A0092B-C50C-407E-A947-70E740481C1C}">
                <a14:useLocalDpi xmlns:a14="http://schemas.microsoft.com/office/drawing/2010/main" val="0"/>
              </a:ext>
            </a:extLst>
          </a:blip>
          <a:srcRect l="58330"/>
          <a:stretch/>
        </p:blipFill>
        <p:spPr>
          <a:xfrm>
            <a:off x="4608265" y="3932232"/>
            <a:ext cx="3695699" cy="2253901"/>
          </a:xfrm>
          <a:prstGeom prst="rect">
            <a:avLst/>
          </a:prstGeom>
        </p:spPr>
      </p:pic>
      <p:sp>
        <p:nvSpPr>
          <p:cNvPr id="19" name="TextBox 18">
            <a:extLst>
              <a:ext uri="{FF2B5EF4-FFF2-40B4-BE49-F238E27FC236}">
                <a16:creationId xmlns:a16="http://schemas.microsoft.com/office/drawing/2014/main" id="{32BF6C82-DB9F-4AD5-8BB1-E7265665C275}"/>
              </a:ext>
            </a:extLst>
          </p:cNvPr>
          <p:cNvSpPr txBox="1"/>
          <p:nvPr/>
        </p:nvSpPr>
        <p:spPr>
          <a:xfrm>
            <a:off x="4724400" y="3983361"/>
            <a:ext cx="2057400" cy="219951"/>
          </a:xfrm>
          <a:prstGeom prst="rect">
            <a:avLst/>
          </a:prstGeom>
          <a:solidFill>
            <a:srgbClr val="00667D"/>
          </a:solidFill>
        </p:spPr>
        <p:txBody>
          <a:bodyPr wrap="square" lIns="0" tIns="0" rIns="0" bIns="0" rtlCol="0" anchor="ctr">
            <a:noAutofit/>
          </a:bodyPr>
          <a:lstStyle/>
          <a:p>
            <a:pPr algn="l"/>
            <a:r>
              <a:rPr lang="en-US" sz="1200" dirty="0">
                <a:solidFill>
                  <a:schemeClr val="bg1"/>
                </a:solidFill>
                <a:latin typeface="Calibri" panose="020F0502020204030204" pitchFamily="34" charset="0"/>
              </a:rPr>
              <a:t>Manifold alarm system (analog</a:t>
            </a:r>
            <a:r>
              <a:rPr lang="en-US" sz="1400" dirty="0">
                <a:solidFill>
                  <a:schemeClr val="bg1"/>
                </a:solidFill>
                <a:latin typeface="Calibri" panose="020F0502020204030204" pitchFamily="34" charset="0"/>
              </a:rPr>
              <a:t>)</a:t>
            </a:r>
          </a:p>
        </p:txBody>
      </p:sp>
    </p:spTree>
    <p:extLst>
      <p:ext uri="{BB962C8B-B14F-4D97-AF65-F5344CB8AC3E}">
        <p14:creationId xmlns:p14="http://schemas.microsoft.com/office/powerpoint/2010/main" val="3291980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68F5E8-95F7-416F-BB8C-A8991FD700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552450" y="2050728"/>
            <a:ext cx="4222302" cy="3849665"/>
          </a:xfrm>
          <a:prstGeom prst="rect">
            <a:avLst/>
          </a:prstGeom>
          <a:ln w="6350">
            <a:solidFill>
              <a:srgbClr val="002060"/>
            </a:solidFill>
          </a:ln>
          <a:effectLst/>
          <a:scene3d>
            <a:camera prst="orthographicFront">
              <a:rot lat="0" lon="0" rev="0"/>
            </a:camera>
            <a:lightRig rig="contrasting" dir="t">
              <a:rot lat="0" lon="0" rev="1500000"/>
            </a:lightRig>
          </a:scene3d>
          <a:sp3d prstMaterial="metal">
            <a:bevelT w="88900" h="88900"/>
          </a:sp3d>
        </p:spPr>
      </p:pic>
      <p:sp>
        <p:nvSpPr>
          <p:cNvPr id="2" name="Title 1">
            <a:extLst>
              <a:ext uri="{FF2B5EF4-FFF2-40B4-BE49-F238E27FC236}">
                <a16:creationId xmlns:a16="http://schemas.microsoft.com/office/drawing/2014/main" id="{699D13F5-CA69-4F75-BE9E-E132443D2845}"/>
              </a:ext>
            </a:extLst>
          </p:cNvPr>
          <p:cNvSpPr>
            <a:spLocks noGrp="1"/>
          </p:cNvSpPr>
          <p:nvPr>
            <p:ph type="title"/>
          </p:nvPr>
        </p:nvSpPr>
        <p:spPr>
          <a:xfrm>
            <a:off x="914399" y="957604"/>
            <a:ext cx="7467601" cy="754394"/>
          </a:xfrm>
        </p:spPr>
        <p:txBody>
          <a:bodyPr anchor="ctr">
            <a:normAutofit/>
          </a:bodyPr>
          <a:lstStyle/>
          <a:p>
            <a:pPr algn="ctr"/>
            <a:r>
              <a:rPr lang="en-US" sz="3600" b="1" dirty="0">
                <a:solidFill>
                  <a:schemeClr val="accent2">
                    <a:lumMod val="75000"/>
                  </a:schemeClr>
                </a:solidFill>
                <a:latin typeface="Calibri" panose="020F0502020204030204" pitchFamily="34" charset="0"/>
              </a:rPr>
              <a:t>Fundamental Principles</a:t>
            </a:r>
          </a:p>
        </p:txBody>
      </p:sp>
      <p:grpSp>
        <p:nvGrpSpPr>
          <p:cNvPr id="3" name="Group 2">
            <a:extLst>
              <a:ext uri="{FF2B5EF4-FFF2-40B4-BE49-F238E27FC236}">
                <a16:creationId xmlns:a16="http://schemas.microsoft.com/office/drawing/2014/main" id="{5AB9E334-2BA0-471D-B42E-E21F1486EE60}"/>
              </a:ext>
            </a:extLst>
          </p:cNvPr>
          <p:cNvGrpSpPr/>
          <p:nvPr/>
        </p:nvGrpSpPr>
        <p:grpSpPr>
          <a:xfrm>
            <a:off x="4876800" y="2112556"/>
            <a:ext cx="3762375" cy="3637486"/>
            <a:chOff x="4785360" y="1900953"/>
            <a:chExt cx="5678471" cy="3999443"/>
          </a:xfrm>
        </p:grpSpPr>
        <p:cxnSp>
          <p:nvCxnSpPr>
            <p:cNvPr id="29" name="Straight Connector 28">
              <a:extLst>
                <a:ext uri="{FF2B5EF4-FFF2-40B4-BE49-F238E27FC236}">
                  <a16:creationId xmlns:a16="http://schemas.microsoft.com/office/drawing/2014/main" id="{007BC36C-9B7C-438C-9A76-19AEBB9CB495}"/>
                </a:ext>
              </a:extLst>
            </p:cNvPr>
            <p:cNvCxnSpPr>
              <a:cxnSpLocks/>
            </p:cNvCxnSpPr>
            <p:nvPr/>
          </p:nvCxnSpPr>
          <p:spPr>
            <a:xfrm rot="16200000">
              <a:off x="7674911" y="-566102"/>
              <a:ext cx="0" cy="5577840"/>
            </a:xfrm>
            <a:prstGeom prst="line">
              <a:avLst/>
            </a:prstGeom>
            <a:ln w="9525">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DECCCE3-F386-4775-BD16-A489BA3E11A6}"/>
                </a:ext>
              </a:extLst>
            </p:cNvPr>
            <p:cNvCxnSpPr>
              <a:cxnSpLocks/>
            </p:cNvCxnSpPr>
            <p:nvPr/>
          </p:nvCxnSpPr>
          <p:spPr>
            <a:xfrm rot="16200000">
              <a:off x="7574280" y="584366"/>
              <a:ext cx="0" cy="5577840"/>
            </a:xfrm>
            <a:prstGeom prst="line">
              <a:avLst/>
            </a:prstGeom>
            <a:ln w="9525">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BA3F2BC-E1C8-4165-B722-1DF379BECBB4}"/>
                </a:ext>
              </a:extLst>
            </p:cNvPr>
            <p:cNvCxnSpPr>
              <a:cxnSpLocks/>
            </p:cNvCxnSpPr>
            <p:nvPr/>
          </p:nvCxnSpPr>
          <p:spPr>
            <a:xfrm rot="16200000">
              <a:off x="7574280" y="1758918"/>
              <a:ext cx="0" cy="5577840"/>
            </a:xfrm>
            <a:prstGeom prst="line">
              <a:avLst/>
            </a:prstGeom>
            <a:ln w="9525">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D41C630-6B8A-4E1F-A41F-894BFB9ACCC8}"/>
                </a:ext>
              </a:extLst>
            </p:cNvPr>
            <p:cNvCxnSpPr>
              <a:cxnSpLocks/>
            </p:cNvCxnSpPr>
            <p:nvPr/>
          </p:nvCxnSpPr>
          <p:spPr>
            <a:xfrm rot="16200000">
              <a:off x="7574280" y="2932166"/>
              <a:ext cx="0" cy="5577840"/>
            </a:xfrm>
            <a:prstGeom prst="line">
              <a:avLst/>
            </a:prstGeom>
            <a:ln w="9525">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7A7A6485-A2CC-48EC-A3C3-D6263627943B}"/>
                </a:ext>
              </a:extLst>
            </p:cNvPr>
            <p:cNvSpPr txBox="1">
              <a:spLocks/>
            </p:cNvSpPr>
            <p:nvPr/>
          </p:nvSpPr>
          <p:spPr>
            <a:xfrm>
              <a:off x="4953000" y="4620236"/>
              <a:ext cx="4937760" cy="128016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fontAlgn="base">
                <a:spcBef>
                  <a:spcPts val="0"/>
                </a:spcBef>
                <a:buNone/>
              </a:pPr>
              <a:r>
                <a:rPr lang="en-US" sz="1400" b="1" dirty="0">
                  <a:solidFill>
                    <a:schemeClr val="tx2"/>
                  </a:solidFill>
                  <a:latin typeface="Calibri" panose="020F0502020204030204" pitchFamily="34" charset="0"/>
                  <a:cs typeface="Arial" panose="020B0604020202020204" pitchFamily="34" charset="0"/>
                </a:rPr>
                <a:t>Pressure</a:t>
              </a:r>
            </a:p>
            <a:p>
              <a:pPr marL="0" indent="0" defTabSz="457200" fontAlgn="base">
                <a:spcBef>
                  <a:spcPts val="0"/>
                </a:spcBef>
                <a:buNone/>
              </a:pPr>
              <a:r>
                <a:rPr lang="en-US" sz="1400" dirty="0">
                  <a:solidFill>
                    <a:schemeClr val="accent2"/>
                  </a:solidFill>
                  <a:latin typeface="Calibri" panose="020F0502020204030204" pitchFamily="34" charset="0"/>
                  <a:cs typeface="Arial" panose="020B0604020202020204" pitchFamily="34" charset="0"/>
                </a:rPr>
                <a:t>Near the LMO plant 	:	&gt;15 bars</a:t>
              </a:r>
            </a:p>
            <a:p>
              <a:pPr marL="0" indent="0" defTabSz="457200" fontAlgn="base">
                <a:spcBef>
                  <a:spcPts val="0"/>
                </a:spcBef>
                <a:buNone/>
              </a:pPr>
              <a:r>
                <a:rPr lang="en-US" sz="1400" dirty="0">
                  <a:solidFill>
                    <a:schemeClr val="accent2"/>
                  </a:solidFill>
                  <a:latin typeface="Calibri" panose="020F0502020204030204" pitchFamily="34" charset="0"/>
                  <a:cs typeface="Arial" panose="020B0604020202020204" pitchFamily="34" charset="0"/>
                </a:rPr>
                <a:t>Wards and zones 	:	&gt; 5 - 7 bars</a:t>
              </a:r>
            </a:p>
            <a:p>
              <a:pPr marL="0" indent="0" defTabSz="457200" fontAlgn="base">
                <a:spcBef>
                  <a:spcPts val="0"/>
                </a:spcBef>
                <a:buNone/>
              </a:pPr>
              <a:r>
                <a:rPr lang="en-US" sz="1400" dirty="0">
                  <a:solidFill>
                    <a:schemeClr val="accent2"/>
                  </a:solidFill>
                  <a:latin typeface="Calibri" panose="020F0502020204030204" pitchFamily="34" charset="0"/>
                  <a:cs typeface="Arial" panose="020B0604020202020204" pitchFamily="34" charset="0"/>
                </a:rPr>
                <a:t>General delivery 		:	4-5 bars</a:t>
              </a:r>
            </a:p>
          </p:txBody>
        </p:sp>
        <p:sp>
          <p:nvSpPr>
            <p:cNvPr id="19" name="Content Placeholder 2">
              <a:extLst>
                <a:ext uri="{FF2B5EF4-FFF2-40B4-BE49-F238E27FC236}">
                  <a16:creationId xmlns:a16="http://schemas.microsoft.com/office/drawing/2014/main" id="{C48CBE4A-9CDE-4F83-8C1D-321E77F5A4D3}"/>
                </a:ext>
              </a:extLst>
            </p:cNvPr>
            <p:cNvSpPr txBox="1">
              <a:spLocks/>
            </p:cNvSpPr>
            <p:nvPr/>
          </p:nvSpPr>
          <p:spPr>
            <a:xfrm>
              <a:off x="4953000" y="1900953"/>
              <a:ext cx="4663440" cy="1371600"/>
            </a:xfrm>
            <a:prstGeom prst="rect">
              <a:avLst/>
            </a:prstGeom>
          </p:spPr>
          <p:txBody>
            <a:bodyPr vert="horz"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fontAlgn="base">
                <a:spcBef>
                  <a:spcPts val="0"/>
                </a:spcBef>
                <a:buNone/>
              </a:pPr>
              <a:r>
                <a:rPr lang="en-US" sz="1400" b="1" dirty="0">
                  <a:solidFill>
                    <a:schemeClr val="tx2"/>
                  </a:solidFill>
                  <a:latin typeface="Calibri" panose="020F0502020204030204" pitchFamily="34" charset="0"/>
                  <a:cs typeface="Arial" panose="020B0604020202020204" pitchFamily="34" charset="0"/>
                </a:rPr>
                <a:t>Standards</a:t>
              </a:r>
            </a:p>
            <a:p>
              <a:pPr marL="0" indent="0" defTabSz="457200" fontAlgn="base">
                <a:spcBef>
                  <a:spcPts val="0"/>
                </a:spcBef>
                <a:buNone/>
              </a:pPr>
              <a:r>
                <a:rPr lang="en-US" sz="1400" dirty="0">
                  <a:solidFill>
                    <a:schemeClr val="accent2"/>
                  </a:solidFill>
                  <a:latin typeface="Calibri" panose="020F0502020204030204" pitchFamily="34" charset="0"/>
                  <a:cs typeface="Arial" panose="020B0604020202020204" pitchFamily="34" charset="0"/>
                </a:rPr>
                <a:t>Designed as per IS 7396, to withstand the pressure at every different section of the oxygen piping system</a:t>
              </a:r>
            </a:p>
          </p:txBody>
        </p:sp>
        <p:sp>
          <p:nvSpPr>
            <p:cNvPr id="20" name="Content Placeholder 2">
              <a:extLst>
                <a:ext uri="{FF2B5EF4-FFF2-40B4-BE49-F238E27FC236}">
                  <a16:creationId xmlns:a16="http://schemas.microsoft.com/office/drawing/2014/main" id="{72433A14-2104-4913-B922-A7DD4C74FA3E}"/>
                </a:ext>
              </a:extLst>
            </p:cNvPr>
            <p:cNvSpPr txBox="1">
              <a:spLocks/>
            </p:cNvSpPr>
            <p:nvPr/>
          </p:nvSpPr>
          <p:spPr>
            <a:xfrm>
              <a:off x="4953000" y="3441265"/>
              <a:ext cx="5029200" cy="10058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fontAlgn="base">
                <a:spcBef>
                  <a:spcPts val="0"/>
                </a:spcBef>
                <a:buNone/>
              </a:pPr>
              <a:r>
                <a:rPr lang="en-US" sz="1400" b="1" dirty="0">
                  <a:solidFill>
                    <a:schemeClr val="tx2"/>
                  </a:solidFill>
                  <a:latin typeface="Calibri" panose="020F0502020204030204" pitchFamily="34" charset="0"/>
                  <a:cs typeface="Arial" panose="020B0604020202020204" pitchFamily="34" charset="0"/>
                </a:rPr>
                <a:t>Color</a:t>
              </a:r>
            </a:p>
            <a:p>
              <a:pPr marL="0" indent="0" defTabSz="457200" fontAlgn="base">
                <a:spcBef>
                  <a:spcPts val="0"/>
                </a:spcBef>
                <a:buNone/>
              </a:pPr>
              <a:r>
                <a:rPr lang="en-US" sz="1400" dirty="0">
                  <a:solidFill>
                    <a:schemeClr val="accent2"/>
                  </a:solidFill>
                  <a:latin typeface="Calibri" panose="020F0502020204030204" pitchFamily="34" charset="0"/>
                  <a:cs typeface="Arial" panose="020B0604020202020204" pitchFamily="34" charset="0"/>
                </a:rPr>
                <a:t>Oxygen pipeline in India is painted  either in white or painted in yellow with white colored patches throughout the pipeline</a:t>
              </a:r>
            </a:p>
          </p:txBody>
        </p:sp>
      </p:grpSp>
    </p:spTree>
    <p:extLst>
      <p:ext uri="{BB962C8B-B14F-4D97-AF65-F5344CB8AC3E}">
        <p14:creationId xmlns:p14="http://schemas.microsoft.com/office/powerpoint/2010/main" val="103581973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13A763F985B0488895E24FE9AB232B" ma:contentTypeVersion="11" ma:contentTypeDescription="Create a new document." ma:contentTypeScope="" ma:versionID="fabac0c2c0248f8c27196de11141d908">
  <xsd:schema xmlns:xsd="http://www.w3.org/2001/XMLSchema" xmlns:xs="http://www.w3.org/2001/XMLSchema" xmlns:p="http://schemas.microsoft.com/office/2006/metadata/properties" xmlns:ns2="144d5290-e6e5-4623-91d2-9fe55aa32c80" xmlns:ns3="c6bc7fdb-94a0-4550-9262-59b9a1e24eae" targetNamespace="http://schemas.microsoft.com/office/2006/metadata/properties" ma:root="true" ma:fieldsID="0ac49cc395a68d23ef8d1d6d7efc6b28" ns2:_="" ns3:_="">
    <xsd:import namespace="144d5290-e6e5-4623-91d2-9fe55aa32c80"/>
    <xsd:import namespace="c6bc7fdb-94a0-4550-9262-59b9a1e24ea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4d5290-e6e5-4623-91d2-9fe55aa32c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bc7fdb-94a0-4550-9262-59b9a1e24ea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6bc7fdb-94a0-4550-9262-59b9a1e24eae">
      <UserInfo>
        <DisplayName/>
        <AccountId xsi:nil="true"/>
        <AccountType/>
      </UserInfo>
    </SharedWithUsers>
  </documentManagement>
</p:properties>
</file>

<file path=customXml/itemProps1.xml><?xml version="1.0" encoding="utf-8"?>
<ds:datastoreItem xmlns:ds="http://schemas.openxmlformats.org/officeDocument/2006/customXml" ds:itemID="{AC6EC851-17C2-439D-A86D-3800A77A86C8}">
  <ds:schemaRefs>
    <ds:schemaRef ds:uri="http://schemas.microsoft.com/office/2006/metadata/contentType"/>
    <ds:schemaRef ds:uri="http://schemas.microsoft.com/office/2006/metadata/properties/metaAttributes"/>
    <ds:schemaRef ds:uri="http://www.w3.org/2000/xmlns/"/>
    <ds:schemaRef ds:uri="http://www.w3.org/2001/XMLSchema"/>
    <ds:schemaRef ds:uri="144d5290-e6e5-4623-91d2-9fe55aa32c80"/>
    <ds:schemaRef ds:uri="c6bc7fdb-94a0-4550-9262-59b9a1e24ea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30C465-120E-4E34-8F23-BAC1A58F7DB6}">
  <ds:schemaRefs>
    <ds:schemaRef ds:uri="http://schemas.microsoft.com/sharepoint/v3/contenttype/forms"/>
  </ds:schemaRefs>
</ds:datastoreItem>
</file>

<file path=customXml/itemProps3.xml><?xml version="1.0" encoding="utf-8"?>
<ds:datastoreItem xmlns:ds="http://schemas.openxmlformats.org/officeDocument/2006/customXml" ds:itemID="{F661F69A-BBEC-45E6-9324-FA6948341E5F}">
  <ds:schemaRefs>
    <ds:schemaRef ds:uri="http://schemas.microsoft.com/office/2006/metadata/properties"/>
    <ds:schemaRef ds:uri="http://www.w3.org/2000/xmlns/"/>
    <ds:schemaRef ds:uri="c6bc7fdb-94a0-4550-9262-59b9a1e24eae"/>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Retrospect</Template>
  <TotalTime>6032</TotalTime>
  <Words>1794</Words>
  <Application>Microsoft Office PowerPoint</Application>
  <PresentationFormat>On-screen Show (4:3)</PresentationFormat>
  <Paragraphs>176</Paragraphs>
  <Slides>32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Carlito</vt:lpstr>
      <vt:lpstr>Retrospect</vt:lpstr>
      <vt:lpstr>Reaching Impact, Saturation, and Epidemic Control (RISE):   Medical Gas Pipeline System (MGPS)  Date</vt:lpstr>
      <vt:lpstr>Session: Introduction to MGPS and its                  Components</vt:lpstr>
      <vt:lpstr>PowerPoint Presentation</vt:lpstr>
      <vt:lpstr>PowerPoint Presentation</vt:lpstr>
      <vt:lpstr>PowerPoint Presentation</vt:lpstr>
      <vt:lpstr>PowerPoint Presentation</vt:lpstr>
      <vt:lpstr>PowerPoint Presentation</vt:lpstr>
      <vt:lpstr>PowerPoint Presentation</vt:lpstr>
      <vt:lpstr>Fundamental Principles</vt:lpstr>
      <vt:lpstr>Fundamental Principles</vt:lpstr>
      <vt:lpstr>PowerPoint Presentation</vt:lpstr>
      <vt:lpstr>Components of MGPS</vt:lpstr>
      <vt:lpstr>Sources</vt:lpstr>
      <vt:lpstr>Valves</vt:lpstr>
      <vt:lpstr>PowerPoint Presentation</vt:lpstr>
      <vt:lpstr>PowerPoint Presentation</vt:lpstr>
      <vt:lpstr>Secondary Equipment</vt:lpstr>
      <vt:lpstr>Session:  Pipeline Distribution System, Safety,  And Handling</vt:lpstr>
      <vt:lpstr>PowerPoint Presentation</vt:lpstr>
      <vt:lpstr>PowerPoint Presentation</vt:lpstr>
      <vt:lpstr>Layout Diagram Of MGPS</vt:lpstr>
      <vt:lpstr>Pipeline Distribution System Design</vt:lpstr>
      <vt:lpstr>Pipeline Testing</vt:lpstr>
      <vt:lpstr>PowerPoint Presentation</vt:lpstr>
      <vt:lpstr>PowerPoint Presentation</vt:lpstr>
      <vt:lpstr>Usage of Medical Gases</vt:lpstr>
      <vt:lpstr>PowerPoint Presentation</vt:lpstr>
      <vt:lpstr>PowerPoint Presentation</vt:lpstr>
      <vt:lpstr>Safety Principles</vt:lpstr>
      <vt:lpstr>Fire Safety</vt:lpstr>
      <vt:lpstr>PowerPoint Presentation</vt:lpstr>
      <vt:lpstr>Thank You!</vt:lpstr>
    </vt:vector>
  </TitlesOfParts>
  <Company>JHPIEGO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Jhpiego PPT Template</dc:title>
  <dc:creator>Young Kim</dc:creator>
  <cp:lastModifiedBy>Amarjot Kaur (Consultant)</cp:lastModifiedBy>
  <cp:revision>285</cp:revision>
  <dcterms:created xsi:type="dcterms:W3CDTF">2008-02-19T21:01:19Z</dcterms:created>
  <dcterms:modified xsi:type="dcterms:W3CDTF">2022-02-02T03:33:46Z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Affiliation">
    <vt:lpwstr>JHPIEGO</vt:lpwstr>
  </property>
  <property fmtid="{D5CDD505-2E9C-101B-9397-08002B2CF9AE}" pid="3" name="Owner">
    <vt:lpwstr>Branding Team</vt:lpwstr>
  </property>
  <property fmtid="{D5CDD505-2E9C-101B-9397-08002B2CF9AE}" pid="4" name="Audience">
    <vt:lpwstr>Internal</vt:lpwstr>
  </property>
  <property fmtid="{D5CDD505-2E9C-101B-9397-08002B2CF9AE}" pid="5" name="Language">
    <vt:lpwstr>English</vt:lpwstr>
  </property>
  <property fmtid="{D5CDD505-2E9C-101B-9397-08002B2CF9AE}" pid="6" name="Object Type">
    <vt:lpwstr>Form-Template-Checklist</vt:lpwstr>
  </property>
  <property fmtid="{D5CDD505-2E9C-101B-9397-08002B2CF9AE}" pid="7" name="SPSDescription">
    <vt:lpwstr/>
  </property>
  <property fmtid="{D5CDD505-2E9C-101B-9397-08002B2CF9AE}" pid="8" name="Region">
    <vt:lpwstr/>
  </property>
  <property fmtid="{D5CDD505-2E9C-101B-9397-08002B2CF9AE}" pid="9" name="Keywords0">
    <vt:lpwstr/>
  </property>
  <property fmtid="{D5CDD505-2E9C-101B-9397-08002B2CF9AE}" pid="10" name="Review Date">
    <vt:lpwstr/>
  </property>
  <property fmtid="{D5CDD505-2E9C-101B-9397-08002B2CF9AE}" pid="11" name="Core Competency">
    <vt:lpwstr/>
  </property>
  <property fmtid="{D5CDD505-2E9C-101B-9397-08002B2CF9AE}" pid="12" name="Cadres">
    <vt:lpwstr/>
  </property>
  <property fmtid="{D5CDD505-2E9C-101B-9397-08002B2CF9AE}" pid="13" name="Status">
    <vt:lpwstr/>
  </property>
  <property fmtid="{D5CDD505-2E9C-101B-9397-08002B2CF9AE}" pid="14" name="Author0">
    <vt:lpwstr/>
  </property>
  <property fmtid="{D5CDD505-2E9C-101B-9397-08002B2CF9AE}" pid="15" name="Date">
    <vt:lpwstr/>
  </property>
  <property fmtid="{D5CDD505-2E9C-101B-9397-08002B2CF9AE}" pid="16" name="Country">
    <vt:lpwstr/>
  </property>
  <property fmtid="{D5CDD505-2E9C-101B-9397-08002B2CF9AE}" pid="17" name="Core Intervention">
    <vt:lpwstr/>
  </property>
  <property fmtid="{D5CDD505-2E9C-101B-9397-08002B2CF9AE}" pid="18" name="Core Technical Area">
    <vt:lpwstr/>
  </property>
  <property fmtid="{D5CDD505-2E9C-101B-9397-08002B2CF9AE}" pid="19" name="ContentTypeId">
    <vt:lpwstr>0x0101003313A763F985B0488895E24FE9AB232B</vt:lpwstr>
  </property>
</Properties>
</file>